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06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2DE4-090E-4985-B619-B0CE4F4DAD41}" type="datetimeFigureOut">
              <a:rPr lang="fa-IR" smtClean="0"/>
              <a:t>25/07/1442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B2DE2-0E86-4516-A656-FBDDA28BED6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725008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2DE4-090E-4985-B619-B0CE4F4DAD41}" type="datetimeFigureOut">
              <a:rPr lang="fa-IR" smtClean="0"/>
              <a:t>25/07/1442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B2DE2-0E86-4516-A656-FBDDA28BED6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926342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2DE4-090E-4985-B619-B0CE4F4DAD41}" type="datetimeFigureOut">
              <a:rPr lang="fa-IR" smtClean="0"/>
              <a:t>25/07/1442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B2DE2-0E86-4516-A656-FBDDA28BED6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908962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2DE4-090E-4985-B619-B0CE4F4DAD41}" type="datetimeFigureOut">
              <a:rPr lang="fa-IR" smtClean="0"/>
              <a:t>25/07/1442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B2DE2-0E86-4516-A656-FBDDA28BED6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46906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2DE4-090E-4985-B619-B0CE4F4DAD41}" type="datetimeFigureOut">
              <a:rPr lang="fa-IR" smtClean="0"/>
              <a:t>25/07/1442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B2DE2-0E86-4516-A656-FBDDA28BED6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28384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2DE4-090E-4985-B619-B0CE4F4DAD41}" type="datetimeFigureOut">
              <a:rPr lang="fa-IR" smtClean="0"/>
              <a:t>25/07/1442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B2DE2-0E86-4516-A656-FBDDA28BED6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54026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2DE4-090E-4985-B619-B0CE4F4DAD41}" type="datetimeFigureOut">
              <a:rPr lang="fa-IR" smtClean="0"/>
              <a:t>25/07/1442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B2DE2-0E86-4516-A656-FBDDA28BED6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119097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2DE4-090E-4985-B619-B0CE4F4DAD41}" type="datetimeFigureOut">
              <a:rPr lang="fa-IR" smtClean="0"/>
              <a:t>25/07/1442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B2DE2-0E86-4516-A656-FBDDA28BED6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620614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2DE4-090E-4985-B619-B0CE4F4DAD41}" type="datetimeFigureOut">
              <a:rPr lang="fa-IR" smtClean="0"/>
              <a:t>25/07/1442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B2DE2-0E86-4516-A656-FBDDA28BED6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660702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2DE4-090E-4985-B619-B0CE4F4DAD41}" type="datetimeFigureOut">
              <a:rPr lang="fa-IR" smtClean="0"/>
              <a:t>25/07/1442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B2DE2-0E86-4516-A656-FBDDA28BED6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68699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2DE4-090E-4985-B619-B0CE4F4DAD41}" type="datetimeFigureOut">
              <a:rPr lang="fa-IR" smtClean="0"/>
              <a:t>25/07/1442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B2DE2-0E86-4516-A656-FBDDA28BED6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07320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22DE4-090E-4985-B619-B0CE4F4DAD41}" type="datetimeFigureOut">
              <a:rPr lang="fa-IR" smtClean="0"/>
              <a:t>25/07/1442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6B2DE2-0E86-4516-A656-FBDDA28BED6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0696702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26" Type="http://schemas.openxmlformats.org/officeDocument/2006/relationships/image" Target="../media/image25.jpeg"/><Relationship Id="rId3" Type="http://schemas.openxmlformats.org/officeDocument/2006/relationships/image" Target="../media/image2.jpeg"/><Relationship Id="rId21" Type="http://schemas.openxmlformats.org/officeDocument/2006/relationships/image" Target="../media/image20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5" Type="http://schemas.openxmlformats.org/officeDocument/2006/relationships/image" Target="../media/image24.jpe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29" Type="http://schemas.openxmlformats.org/officeDocument/2006/relationships/image" Target="../media/image2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24" Type="http://schemas.openxmlformats.org/officeDocument/2006/relationships/image" Target="../media/image23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23" Type="http://schemas.openxmlformats.org/officeDocument/2006/relationships/image" Target="../media/image22.jpeg"/><Relationship Id="rId28" Type="http://schemas.openxmlformats.org/officeDocument/2006/relationships/image" Target="../media/image27.jpeg"/><Relationship Id="rId10" Type="http://schemas.openxmlformats.org/officeDocument/2006/relationships/image" Target="../media/image9.jpe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Relationship Id="rId22" Type="http://schemas.openxmlformats.org/officeDocument/2006/relationships/image" Target="../media/image21.jpeg"/><Relationship Id="rId27" Type="http://schemas.openxmlformats.org/officeDocument/2006/relationships/image" Target="../media/image26.jpeg"/><Relationship Id="rId30" Type="http://schemas.openxmlformats.org/officeDocument/2006/relationships/image" Target="../media/image2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6622093" y="34662"/>
            <a:ext cx="2743200" cy="2743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1400" b="1" dirty="0" smtClean="0">
                <a:cs typeface="B Zar" panose="00000400000000000000" pitchFamily="2" charset="-78"/>
              </a:rPr>
              <a:t>بازديدها</a:t>
            </a:r>
            <a:endParaRPr lang="fa-IR" sz="1400" b="1" dirty="0">
              <a:cs typeface="B Zar" panose="00000400000000000000" pitchFamily="2" charset="-78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2836546" y="34662"/>
            <a:ext cx="2743200" cy="2743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1400" b="1" dirty="0" smtClean="0">
                <a:cs typeface="B Zar" panose="00000400000000000000" pitchFamily="2" charset="-78"/>
              </a:rPr>
              <a:t>اقدامات نهاد محور</a:t>
            </a:r>
            <a:endParaRPr lang="fa-IR" sz="1400" b="1" dirty="0">
              <a:cs typeface="B Zar" panose="00000400000000000000" pitchFamily="2" charset="-78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6622093" y="3325967"/>
            <a:ext cx="2743200" cy="2743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1400" b="1" dirty="0" smtClean="0">
                <a:cs typeface="B Zar" panose="00000400000000000000" pitchFamily="2" charset="-78"/>
              </a:rPr>
              <a:t>جلسات</a:t>
            </a:r>
            <a:endParaRPr lang="fa-IR" sz="1400" b="1" dirty="0">
              <a:cs typeface="B Zar" panose="00000400000000000000" pitchFamily="2" charset="-78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2836546" y="3327701"/>
            <a:ext cx="2743200" cy="2743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1400" b="1" dirty="0" smtClean="0">
                <a:cs typeface="B Zar" panose="00000400000000000000" pitchFamily="2" charset="-78"/>
              </a:rPr>
              <a:t>سايراقدامات اقتصادي</a:t>
            </a:r>
            <a:endParaRPr lang="fa-IR" sz="1400" b="1" dirty="0">
              <a:cs typeface="B Zar" panose="00000400000000000000" pitchFamily="2" charset="-78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836546" y="1855238"/>
            <a:ext cx="2743200" cy="2743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1200" b="1" dirty="0" smtClean="0">
                <a:cs typeface="B Zar" panose="00000400000000000000" pitchFamily="2" charset="-78"/>
              </a:rPr>
              <a:t>اقدام تبليغي، ترويجي و كارگاه</a:t>
            </a:r>
            <a:endParaRPr lang="fa-IR" sz="1200" b="1" dirty="0">
              <a:cs typeface="B Zar" panose="00000400000000000000" pitchFamily="2" charset="-78"/>
            </a:endParaRPr>
          </a:p>
        </p:txBody>
      </p:sp>
      <p:sp>
        <p:nvSpPr>
          <p:cNvPr id="26" name="Flowchart: Terminator 25"/>
          <p:cNvSpPr/>
          <p:nvPr/>
        </p:nvSpPr>
        <p:spPr>
          <a:xfrm>
            <a:off x="2439277" y="3658215"/>
            <a:ext cx="3401568" cy="338328"/>
          </a:xfrm>
          <a:prstGeom prst="flowChartTerminator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200" dirty="0" smtClean="0">
                <a:cs typeface="B Zar" panose="00000400000000000000" pitchFamily="2" charset="-78"/>
              </a:rPr>
              <a:t>برداشت و شناسايي بنگاه هاي اقتصادي محله</a:t>
            </a:r>
            <a:endParaRPr lang="fa-IR" sz="1200" dirty="0">
              <a:cs typeface="B Zar" panose="00000400000000000000" pitchFamily="2" charset="-78"/>
            </a:endParaRPr>
          </a:p>
        </p:txBody>
      </p:sp>
      <p:sp>
        <p:nvSpPr>
          <p:cNvPr id="32" name="Flowchart: Terminator 31"/>
          <p:cNvSpPr/>
          <p:nvPr/>
        </p:nvSpPr>
        <p:spPr>
          <a:xfrm>
            <a:off x="2439277" y="714354"/>
            <a:ext cx="3401568" cy="338328"/>
          </a:xfrm>
          <a:prstGeom prst="flowChartTerminato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200" dirty="0" smtClean="0">
                <a:cs typeface="B Zar" panose="00000400000000000000" pitchFamily="2" charset="-78"/>
              </a:rPr>
              <a:t>جلسه با مركز توانمندسازي بانو امامي</a:t>
            </a:r>
            <a:endParaRPr lang="fa-IR" sz="1200" dirty="0">
              <a:cs typeface="B Zar" panose="00000400000000000000" pitchFamily="2" charset="-78"/>
            </a:endParaRPr>
          </a:p>
        </p:txBody>
      </p:sp>
      <p:sp>
        <p:nvSpPr>
          <p:cNvPr id="33" name="Flowchart: Terminator 32"/>
          <p:cNvSpPr/>
          <p:nvPr/>
        </p:nvSpPr>
        <p:spPr>
          <a:xfrm>
            <a:off x="6292096" y="5916386"/>
            <a:ext cx="3401568" cy="338328"/>
          </a:xfrm>
          <a:prstGeom prst="flowChartTerminato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200" dirty="0" smtClean="0">
                <a:cs typeface="B Zar" panose="00000400000000000000" pitchFamily="2" charset="-78"/>
              </a:rPr>
              <a:t>جلسه با اداره اوقاف و امور خيريه شهرستان  اصفهان پيرامون معرفي دفتر جهت همكاري دوجانبه در محله</a:t>
            </a:r>
            <a:endParaRPr lang="fa-IR" sz="1200" dirty="0">
              <a:cs typeface="B Zar" panose="00000400000000000000" pitchFamily="2" charset="-78"/>
            </a:endParaRPr>
          </a:p>
        </p:txBody>
      </p:sp>
      <p:sp>
        <p:nvSpPr>
          <p:cNvPr id="35" name="Flowchart: Terminator 34"/>
          <p:cNvSpPr/>
          <p:nvPr/>
        </p:nvSpPr>
        <p:spPr>
          <a:xfrm>
            <a:off x="2439277" y="4797619"/>
            <a:ext cx="3401568" cy="338328"/>
          </a:xfrm>
          <a:prstGeom prst="flowChartTerminator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200" dirty="0" smtClean="0">
                <a:cs typeface="B Zar" panose="00000400000000000000" pitchFamily="2" charset="-78"/>
              </a:rPr>
              <a:t>تهيه و اهدا يك دستگاه تبلت براي دو كودك يك خانواده بازمانده از تحصيل با جذب مشاركت خيرين</a:t>
            </a:r>
            <a:endParaRPr lang="fa-IR" sz="1200" dirty="0">
              <a:cs typeface="B Zar" panose="00000400000000000000" pitchFamily="2" charset="-78"/>
            </a:endParaRPr>
          </a:p>
        </p:txBody>
      </p:sp>
      <p:sp>
        <p:nvSpPr>
          <p:cNvPr id="37" name="Flowchart: Terminator 36"/>
          <p:cNvSpPr/>
          <p:nvPr/>
        </p:nvSpPr>
        <p:spPr>
          <a:xfrm>
            <a:off x="6292213" y="4434849"/>
            <a:ext cx="3401568" cy="338328"/>
          </a:xfrm>
          <a:prstGeom prst="flowChartTerminato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200" dirty="0" smtClean="0">
                <a:cs typeface="B Zar" panose="00000400000000000000" pitchFamily="2" charset="-78"/>
              </a:rPr>
              <a:t>جلسه با هيئت امنا حسينيه مصطفي خميني پيرامون معرفي دفتر جهت همكاري دوجانبه در محله</a:t>
            </a:r>
            <a:endParaRPr lang="fa-IR" sz="1200" dirty="0">
              <a:cs typeface="B Zar" panose="00000400000000000000" pitchFamily="2" charset="-78"/>
            </a:endParaRPr>
          </a:p>
        </p:txBody>
      </p:sp>
      <p:sp>
        <p:nvSpPr>
          <p:cNvPr id="38" name="Flowchart: Terminator 37"/>
          <p:cNvSpPr/>
          <p:nvPr/>
        </p:nvSpPr>
        <p:spPr>
          <a:xfrm>
            <a:off x="2439277" y="2164207"/>
            <a:ext cx="3401568" cy="338328"/>
          </a:xfrm>
          <a:prstGeom prst="flowChartTerminato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200" dirty="0" smtClean="0">
                <a:cs typeface="B Zar" panose="00000400000000000000" pitchFamily="2" charset="-78"/>
              </a:rPr>
              <a:t>برگزاري غرفه روز سالمند</a:t>
            </a:r>
            <a:endParaRPr lang="fa-IR" sz="1200" dirty="0">
              <a:cs typeface="B Zar" panose="00000400000000000000" pitchFamily="2" charset="-78"/>
            </a:endParaRPr>
          </a:p>
        </p:txBody>
      </p:sp>
      <p:sp>
        <p:nvSpPr>
          <p:cNvPr id="39" name="Flowchart: Terminator 38"/>
          <p:cNvSpPr/>
          <p:nvPr/>
        </p:nvSpPr>
        <p:spPr>
          <a:xfrm>
            <a:off x="6292213" y="4802346"/>
            <a:ext cx="3401568" cy="338328"/>
          </a:xfrm>
          <a:prstGeom prst="flowChartTerminato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fa-IR" sz="1200" dirty="0" smtClean="0">
              <a:cs typeface="B Zar" panose="00000400000000000000" pitchFamily="2" charset="-78"/>
            </a:endParaRPr>
          </a:p>
          <a:p>
            <a:pPr algn="ctr"/>
            <a:r>
              <a:rPr lang="fa-IR" sz="1200" dirty="0" smtClean="0">
                <a:cs typeface="B Zar" panose="00000400000000000000" pitchFamily="2" charset="-78"/>
              </a:rPr>
              <a:t>جلسه با امام جماعت و هيئت امنا مسجد صاحب الزمان (عج</a:t>
            </a:r>
            <a:r>
              <a:rPr lang="fa-IR" sz="1200" dirty="0">
                <a:cs typeface="B Zar" panose="00000400000000000000" pitchFamily="2" charset="-78"/>
              </a:rPr>
              <a:t>) پيرامون معرفي دفتر جهت همكاري دوجانبه در محله</a:t>
            </a:r>
          </a:p>
          <a:p>
            <a:pPr algn="ctr"/>
            <a:endParaRPr lang="fa-IR" sz="1200" dirty="0">
              <a:cs typeface="B Zar" panose="00000400000000000000" pitchFamily="2" charset="-78"/>
            </a:endParaRPr>
          </a:p>
        </p:txBody>
      </p:sp>
      <p:sp>
        <p:nvSpPr>
          <p:cNvPr id="40" name="Flowchart: Terminator 39"/>
          <p:cNvSpPr/>
          <p:nvPr/>
        </p:nvSpPr>
        <p:spPr>
          <a:xfrm>
            <a:off x="6292213" y="4061232"/>
            <a:ext cx="3401568" cy="338328"/>
          </a:xfrm>
          <a:prstGeom prst="flowChartTerminato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200" dirty="0" smtClean="0">
                <a:cs typeface="B Zar" panose="00000400000000000000" pitchFamily="2" charset="-78"/>
              </a:rPr>
              <a:t>جلسه با مربي فوتسال و كشتي محله پيرامون مشكلات و مسائل ورزشكاران محله</a:t>
            </a:r>
            <a:endParaRPr lang="fa-IR" sz="1200" dirty="0">
              <a:cs typeface="B Zar" panose="00000400000000000000" pitchFamily="2" charset="-78"/>
            </a:endParaRPr>
          </a:p>
        </p:txBody>
      </p:sp>
      <p:sp>
        <p:nvSpPr>
          <p:cNvPr id="41" name="Flowchart: Terminator 40"/>
          <p:cNvSpPr/>
          <p:nvPr/>
        </p:nvSpPr>
        <p:spPr>
          <a:xfrm>
            <a:off x="6292096" y="5542366"/>
            <a:ext cx="3401568" cy="338328"/>
          </a:xfrm>
          <a:prstGeom prst="flowChartTerminato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200" dirty="0" smtClean="0">
                <a:cs typeface="B Zar" panose="00000400000000000000" pitchFamily="2" charset="-78"/>
              </a:rPr>
              <a:t>جلسه با امام جماعت و هيئت امنا مسجد خاتم الانبيا پيرامون معرفي دفتر </a:t>
            </a:r>
            <a:r>
              <a:rPr lang="fa-IR" sz="1200" smtClean="0">
                <a:cs typeface="B Zar" panose="00000400000000000000" pitchFamily="2" charset="-78"/>
              </a:rPr>
              <a:t>و همكاري دوجانبه در محله</a:t>
            </a:r>
            <a:endParaRPr lang="fa-IR" sz="1200" dirty="0">
              <a:cs typeface="B Zar" panose="00000400000000000000" pitchFamily="2" charset="-78"/>
            </a:endParaRPr>
          </a:p>
        </p:txBody>
      </p:sp>
      <p:sp>
        <p:nvSpPr>
          <p:cNvPr id="42" name="Flowchart: Terminator 41"/>
          <p:cNvSpPr/>
          <p:nvPr/>
        </p:nvSpPr>
        <p:spPr>
          <a:xfrm>
            <a:off x="2439277" y="2953769"/>
            <a:ext cx="3401568" cy="338328"/>
          </a:xfrm>
          <a:prstGeom prst="flowChartTerminato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fa-IR" sz="1200" dirty="0" smtClean="0">
              <a:cs typeface="B Zar" panose="00000400000000000000" pitchFamily="2" charset="-78"/>
            </a:endParaRPr>
          </a:p>
          <a:p>
            <a:pPr algn="ctr"/>
            <a:r>
              <a:rPr lang="fa-IR" sz="1200" dirty="0" smtClean="0">
                <a:cs typeface="B Zar" panose="00000400000000000000" pitchFamily="2" charset="-78"/>
              </a:rPr>
              <a:t>برگزاري كارگاه فيروزه كوبي جهت آموزش و اشتغال به كار علاقه مندان به مشاغل خانگي</a:t>
            </a:r>
          </a:p>
          <a:p>
            <a:pPr algn="ctr"/>
            <a:endParaRPr lang="fa-IR" sz="1200" dirty="0">
              <a:cs typeface="B Zar" panose="00000400000000000000" pitchFamily="2" charset="-78"/>
            </a:endParaRPr>
          </a:p>
        </p:txBody>
      </p:sp>
      <p:sp>
        <p:nvSpPr>
          <p:cNvPr id="43" name="Flowchart: Terminator 42"/>
          <p:cNvSpPr/>
          <p:nvPr/>
        </p:nvSpPr>
        <p:spPr>
          <a:xfrm>
            <a:off x="2439277" y="342504"/>
            <a:ext cx="3401568" cy="338328"/>
          </a:xfrm>
          <a:prstGeom prst="flowChartTerminato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200" dirty="0" smtClean="0">
                <a:cs typeface="B Zar" panose="00000400000000000000" pitchFamily="2" charset="-78"/>
              </a:rPr>
              <a:t>ارتباط با </a:t>
            </a:r>
            <a:r>
              <a:rPr lang="fa-IR" sz="1200" dirty="0">
                <a:cs typeface="B Zar" panose="00000400000000000000" pitchFamily="2" charset="-78"/>
              </a:rPr>
              <a:t>جهاد دانشگاهي اصفهان جهت ثبت نام افراد جوياي مشاغل خانگي </a:t>
            </a:r>
          </a:p>
        </p:txBody>
      </p:sp>
      <p:sp>
        <p:nvSpPr>
          <p:cNvPr id="44" name="Flowchart: Terminator 43"/>
          <p:cNvSpPr/>
          <p:nvPr/>
        </p:nvSpPr>
        <p:spPr>
          <a:xfrm>
            <a:off x="6292909" y="352902"/>
            <a:ext cx="3401568" cy="338328"/>
          </a:xfrm>
          <a:prstGeom prst="flowChartTerminato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200" dirty="0" smtClean="0">
                <a:cs typeface="B Zar" panose="00000400000000000000" pitchFamily="2" charset="-78"/>
              </a:rPr>
              <a:t>بازديد از كارگاه چند منظوره</a:t>
            </a:r>
            <a:endParaRPr lang="fa-IR" sz="1200" dirty="0">
              <a:cs typeface="B Zar" panose="00000400000000000000" pitchFamily="2" charset="-78"/>
            </a:endParaRPr>
          </a:p>
        </p:txBody>
      </p:sp>
      <p:sp>
        <p:nvSpPr>
          <p:cNvPr id="45" name="Flowchart: Terminator 44"/>
          <p:cNvSpPr/>
          <p:nvPr/>
        </p:nvSpPr>
        <p:spPr>
          <a:xfrm>
            <a:off x="2439277" y="2563511"/>
            <a:ext cx="3401568" cy="338328"/>
          </a:xfrm>
          <a:prstGeom prst="flowChartTerminato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200" dirty="0" smtClean="0">
                <a:cs typeface="B Zar" panose="00000400000000000000" pitchFamily="2" charset="-78"/>
              </a:rPr>
              <a:t>برگزاري 3 كارگاه آشنايي و بررسي مشكلات  بانوان شاغل در مشاغل خانگي و شناسايي افراد توانمند در اين حوزه</a:t>
            </a:r>
            <a:endParaRPr lang="fa-IR" sz="1200" dirty="0">
              <a:cs typeface="B Zar" panose="00000400000000000000" pitchFamily="2" charset="-78"/>
            </a:endParaRPr>
          </a:p>
        </p:txBody>
      </p:sp>
      <p:sp>
        <p:nvSpPr>
          <p:cNvPr id="46" name="Flowchart: Terminator 45"/>
          <p:cNvSpPr/>
          <p:nvPr/>
        </p:nvSpPr>
        <p:spPr>
          <a:xfrm>
            <a:off x="2439277" y="5184945"/>
            <a:ext cx="3401568" cy="338328"/>
          </a:xfrm>
          <a:prstGeom prst="flowChartTerminator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200" dirty="0" smtClean="0">
                <a:cs typeface="B Zar" panose="00000400000000000000" pitchFamily="2" charset="-78"/>
              </a:rPr>
              <a:t>تهيه  و توزيع دو سري بسته معيشتي و اسباب منزل با جذب مشاركت خيرين مردمي</a:t>
            </a:r>
          </a:p>
        </p:txBody>
      </p:sp>
      <p:sp>
        <p:nvSpPr>
          <p:cNvPr id="47" name="Flowchart: Terminator 46"/>
          <p:cNvSpPr/>
          <p:nvPr/>
        </p:nvSpPr>
        <p:spPr>
          <a:xfrm>
            <a:off x="6292213" y="3694046"/>
            <a:ext cx="3401568" cy="338328"/>
          </a:xfrm>
          <a:prstGeom prst="flowChartTerminato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200" dirty="0" smtClean="0">
                <a:cs typeface="B Zar" panose="00000400000000000000" pitchFamily="2" charset="-78"/>
              </a:rPr>
              <a:t>جلسه با فرمانده بسيج 14 معصوم محله و مديركارگاه توليدي جلباب پيرامون مشكلات و موانع اشتغال بانوان محله</a:t>
            </a:r>
            <a:endParaRPr lang="fa-IR" sz="1200" dirty="0">
              <a:cs typeface="B Zar" panose="00000400000000000000" pitchFamily="2" charset="-78"/>
            </a:endParaRPr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1402" y="53123"/>
            <a:ext cx="1005372" cy="84720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2960" y="28848"/>
            <a:ext cx="1039944" cy="84847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1401" y="989334"/>
            <a:ext cx="1004807" cy="83671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2959" y="948905"/>
            <a:ext cx="1046633" cy="87714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87" y="57148"/>
            <a:ext cx="981747" cy="82538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3598" y="34662"/>
            <a:ext cx="1021445" cy="84967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7097" y="1952681"/>
            <a:ext cx="997485" cy="91038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2959" y="2890458"/>
            <a:ext cx="1033021" cy="99782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2960" y="1889717"/>
            <a:ext cx="1054046" cy="95400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7656" y="4939547"/>
            <a:ext cx="986445" cy="86253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1401" y="5938111"/>
            <a:ext cx="999363" cy="76199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1401" y="5051335"/>
            <a:ext cx="999363" cy="80126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3014" y="1911565"/>
            <a:ext cx="993194" cy="93706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87" y="3932580"/>
            <a:ext cx="1038769" cy="93395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194" y="3936100"/>
            <a:ext cx="1001371" cy="96701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64" name="Flowchart: Terminator 63"/>
          <p:cNvSpPr/>
          <p:nvPr/>
        </p:nvSpPr>
        <p:spPr>
          <a:xfrm>
            <a:off x="6292213" y="721835"/>
            <a:ext cx="3401568" cy="338328"/>
          </a:xfrm>
          <a:prstGeom prst="flowChartTerminato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200" dirty="0" smtClean="0">
                <a:cs typeface="B Zar" panose="00000400000000000000" pitchFamily="2" charset="-78"/>
              </a:rPr>
              <a:t>بازديد از كارگاه قالي بافي</a:t>
            </a:r>
            <a:endParaRPr lang="fa-IR" sz="1200" dirty="0">
              <a:cs typeface="B Zar" panose="00000400000000000000" pitchFamily="2" charset="-78"/>
            </a:endParaRPr>
          </a:p>
        </p:txBody>
      </p:sp>
      <p:sp>
        <p:nvSpPr>
          <p:cNvPr id="65" name="Flowchart: Terminator 64"/>
          <p:cNvSpPr/>
          <p:nvPr/>
        </p:nvSpPr>
        <p:spPr>
          <a:xfrm>
            <a:off x="6292213" y="1083834"/>
            <a:ext cx="3401568" cy="338328"/>
          </a:xfrm>
          <a:prstGeom prst="flowChartTerminato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200" dirty="0" smtClean="0">
                <a:cs typeface="B Zar" panose="00000400000000000000" pitchFamily="2" charset="-78"/>
              </a:rPr>
              <a:t>بازديد از كارگاه گليم بافي</a:t>
            </a:r>
            <a:endParaRPr lang="fa-IR" sz="1200" dirty="0">
              <a:cs typeface="B Zar" panose="00000400000000000000" pitchFamily="2" charset="-78"/>
            </a:endParaRPr>
          </a:p>
        </p:txBody>
      </p:sp>
      <p:sp>
        <p:nvSpPr>
          <p:cNvPr id="66" name="Flowchart: Terminator 65"/>
          <p:cNvSpPr/>
          <p:nvPr/>
        </p:nvSpPr>
        <p:spPr>
          <a:xfrm>
            <a:off x="6292213" y="1444778"/>
            <a:ext cx="3401568" cy="338328"/>
          </a:xfrm>
          <a:prstGeom prst="flowChartTerminato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200" dirty="0" smtClean="0">
                <a:cs typeface="B Zar" panose="00000400000000000000" pitchFamily="2" charset="-78"/>
              </a:rPr>
              <a:t>بازديد از كارگاه ميناكاري</a:t>
            </a:r>
            <a:endParaRPr lang="fa-IR" sz="1200" dirty="0">
              <a:cs typeface="B Zar" panose="00000400000000000000" pitchFamily="2" charset="-78"/>
            </a:endParaRPr>
          </a:p>
        </p:txBody>
      </p:sp>
      <p:sp>
        <p:nvSpPr>
          <p:cNvPr id="67" name="Flowchart: Terminator 66"/>
          <p:cNvSpPr/>
          <p:nvPr/>
        </p:nvSpPr>
        <p:spPr>
          <a:xfrm>
            <a:off x="6292213" y="1815658"/>
            <a:ext cx="3401568" cy="338328"/>
          </a:xfrm>
          <a:prstGeom prst="flowChartTerminato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200" dirty="0" smtClean="0">
                <a:cs typeface="B Zar" panose="00000400000000000000" pitchFamily="2" charset="-78"/>
              </a:rPr>
              <a:t>بازديد از كارگاه توليد ماسك</a:t>
            </a:r>
            <a:endParaRPr lang="fa-IR" sz="1200" dirty="0">
              <a:cs typeface="B Zar" panose="00000400000000000000" pitchFamily="2" charset="-78"/>
            </a:endParaRPr>
          </a:p>
        </p:txBody>
      </p:sp>
      <p:sp>
        <p:nvSpPr>
          <p:cNvPr id="68" name="Flowchart: Terminator 67"/>
          <p:cNvSpPr/>
          <p:nvPr/>
        </p:nvSpPr>
        <p:spPr>
          <a:xfrm>
            <a:off x="2439277" y="5548256"/>
            <a:ext cx="3401568" cy="338328"/>
          </a:xfrm>
          <a:prstGeom prst="flowChartTerminator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200" dirty="0" smtClean="0">
                <a:cs typeface="B Zar" panose="00000400000000000000" pitchFamily="2" charset="-78"/>
              </a:rPr>
              <a:t>جذب هميار اقتصادي محلي</a:t>
            </a:r>
            <a:endParaRPr lang="fa-IR" sz="1200" dirty="0">
              <a:cs typeface="B Zar" panose="00000400000000000000" pitchFamily="2" charset="-78"/>
            </a:endParaRPr>
          </a:p>
        </p:txBody>
      </p:sp>
      <p:sp>
        <p:nvSpPr>
          <p:cNvPr id="70" name="Flowchart: Terminator 69"/>
          <p:cNvSpPr/>
          <p:nvPr/>
        </p:nvSpPr>
        <p:spPr>
          <a:xfrm>
            <a:off x="6292213" y="2554347"/>
            <a:ext cx="3401568" cy="338328"/>
          </a:xfrm>
          <a:prstGeom prst="flowChartTerminato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200" dirty="0" smtClean="0">
                <a:cs typeface="B Zar" panose="00000400000000000000" pitchFamily="2" charset="-78"/>
              </a:rPr>
              <a:t>بازديد از كارگاه توليد تشك و بالشت</a:t>
            </a:r>
            <a:endParaRPr lang="fa-IR" sz="1200" dirty="0">
              <a:cs typeface="B Zar" panose="00000400000000000000" pitchFamily="2" charset="-78"/>
            </a:endParaRPr>
          </a:p>
        </p:txBody>
      </p:sp>
      <p:sp>
        <p:nvSpPr>
          <p:cNvPr id="73" name="Flowchart: Terminator 72"/>
          <p:cNvSpPr/>
          <p:nvPr/>
        </p:nvSpPr>
        <p:spPr>
          <a:xfrm>
            <a:off x="6292213" y="2190296"/>
            <a:ext cx="3401568" cy="338328"/>
          </a:xfrm>
          <a:prstGeom prst="flowChartTerminato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200" dirty="0" smtClean="0">
                <a:cs typeface="B Zar" panose="00000400000000000000" pitchFamily="2" charset="-78"/>
              </a:rPr>
              <a:t>بازديد از كارگاه عروسك بافي</a:t>
            </a:r>
            <a:endParaRPr lang="fa-IR" sz="1200" dirty="0">
              <a:cs typeface="B Zar" panose="00000400000000000000" pitchFamily="2" charset="-78"/>
            </a:endParaRPr>
          </a:p>
        </p:txBody>
      </p:sp>
      <p:sp>
        <p:nvSpPr>
          <p:cNvPr id="74" name="Flowchart: Terminator 73"/>
          <p:cNvSpPr/>
          <p:nvPr/>
        </p:nvSpPr>
        <p:spPr>
          <a:xfrm>
            <a:off x="6292213" y="2921362"/>
            <a:ext cx="3401568" cy="338328"/>
          </a:xfrm>
          <a:prstGeom prst="flowChartTerminato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200" dirty="0" smtClean="0">
                <a:cs typeface="B Zar" panose="00000400000000000000" pitchFamily="2" charset="-78"/>
              </a:rPr>
              <a:t>بازديد از كارگاه مليله</a:t>
            </a:r>
            <a:endParaRPr lang="fa-IR" sz="1200" dirty="0">
              <a:cs typeface="B Zar" panose="00000400000000000000" pitchFamily="2" charset="-78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2318" y="5855901"/>
            <a:ext cx="969247" cy="85693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69" name="Flowchart: Terminator 68"/>
          <p:cNvSpPr/>
          <p:nvPr/>
        </p:nvSpPr>
        <p:spPr>
          <a:xfrm>
            <a:off x="2439277" y="4415824"/>
            <a:ext cx="3401568" cy="338328"/>
          </a:xfrm>
          <a:prstGeom prst="flowChartTerminator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200" dirty="0" smtClean="0">
                <a:cs typeface="B Zar" panose="00000400000000000000" pitchFamily="2" charset="-78"/>
              </a:rPr>
              <a:t>معرفي دو  نيروي كار به كارگاه خياطي خانگي در محله</a:t>
            </a:r>
            <a:endParaRPr lang="fa-IR" sz="1200" dirty="0">
              <a:cs typeface="B Zar" panose="00000400000000000000" pitchFamily="2" charset="-78"/>
            </a:endParaRPr>
          </a:p>
        </p:txBody>
      </p:sp>
      <p:sp>
        <p:nvSpPr>
          <p:cNvPr id="71" name="Flowchart: Terminator 70"/>
          <p:cNvSpPr/>
          <p:nvPr/>
        </p:nvSpPr>
        <p:spPr>
          <a:xfrm>
            <a:off x="2439277" y="1080602"/>
            <a:ext cx="3401568" cy="338328"/>
          </a:xfrm>
          <a:prstGeom prst="flowChartTerminato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200" dirty="0" smtClean="0">
                <a:cs typeface="B Zar" panose="00000400000000000000" pitchFamily="2" charset="-78"/>
              </a:rPr>
              <a:t>معرفي يك نيروي كار  به كارگاه توليد الياف مصنوعي </a:t>
            </a:r>
            <a:endParaRPr lang="fa-IR" sz="1200" dirty="0">
              <a:cs typeface="B Zar" panose="00000400000000000000" pitchFamily="2" charset="-78"/>
            </a:endParaRPr>
          </a:p>
        </p:txBody>
      </p:sp>
      <p:sp>
        <p:nvSpPr>
          <p:cNvPr id="72" name="Flowchart: Terminator 71"/>
          <p:cNvSpPr/>
          <p:nvPr/>
        </p:nvSpPr>
        <p:spPr>
          <a:xfrm>
            <a:off x="2439277" y="1440705"/>
            <a:ext cx="3401568" cy="338328"/>
          </a:xfrm>
          <a:prstGeom prst="flowChartTerminato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200" dirty="0" smtClean="0">
                <a:cs typeface="B Zar" panose="00000400000000000000" pitchFamily="2" charset="-78"/>
              </a:rPr>
              <a:t>معرفي دو نيروي كار به مسئول خدمات شهري شهرداري منطقه 6</a:t>
            </a:r>
            <a:endParaRPr lang="fa-IR" sz="1200" dirty="0">
              <a:cs typeface="B Zar" panose="00000400000000000000" pitchFamily="2" charset="-78"/>
            </a:endParaRPr>
          </a:p>
        </p:txBody>
      </p:sp>
      <p:sp>
        <p:nvSpPr>
          <p:cNvPr id="75" name="Flowchart: Terminator 74"/>
          <p:cNvSpPr/>
          <p:nvPr/>
        </p:nvSpPr>
        <p:spPr>
          <a:xfrm>
            <a:off x="6292213" y="5169080"/>
            <a:ext cx="3401568" cy="338328"/>
          </a:xfrm>
          <a:prstGeom prst="flowChartTerminato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fa-IR" sz="1200" dirty="0" smtClean="0">
              <a:cs typeface="B Zar" panose="00000400000000000000" pitchFamily="2" charset="-78"/>
            </a:endParaRPr>
          </a:p>
          <a:p>
            <a:pPr algn="ctr"/>
            <a:r>
              <a:rPr lang="fa-IR" sz="1200" dirty="0" smtClean="0">
                <a:cs typeface="B Zar" panose="00000400000000000000" pitchFamily="2" charset="-78"/>
              </a:rPr>
              <a:t>جلسه با معتمدين و اثرگذاران محلي پيرامون </a:t>
            </a:r>
            <a:r>
              <a:rPr lang="fa-IR" sz="1200" dirty="0">
                <a:cs typeface="B Zar" panose="00000400000000000000" pitchFamily="2" charset="-78"/>
              </a:rPr>
              <a:t>معرفي دفتر جهت همكاري دوجانبه در محله</a:t>
            </a:r>
          </a:p>
          <a:p>
            <a:pPr algn="ctr"/>
            <a:endParaRPr lang="fa-IR" sz="1200" dirty="0">
              <a:cs typeface="B Zar" panose="00000400000000000000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56" y="1952463"/>
            <a:ext cx="993232" cy="90300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1401" y="4101542"/>
            <a:ext cx="1007055" cy="86053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2959" y="4101542"/>
            <a:ext cx="1046633" cy="86996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1402" y="2920215"/>
            <a:ext cx="1004806" cy="97499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56" y="5852598"/>
            <a:ext cx="1058562" cy="86023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70" y="981787"/>
            <a:ext cx="989518" cy="83072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06" y="2921362"/>
            <a:ext cx="1005840" cy="86972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56" y="4937363"/>
            <a:ext cx="1040280" cy="84441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2959" y="5954165"/>
            <a:ext cx="1033021" cy="75867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80" name="Flowchart: Terminator 79"/>
          <p:cNvSpPr/>
          <p:nvPr/>
        </p:nvSpPr>
        <p:spPr>
          <a:xfrm>
            <a:off x="2439277" y="4032920"/>
            <a:ext cx="3401568" cy="338328"/>
          </a:xfrm>
          <a:prstGeom prst="flowChartTerminator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200" dirty="0" smtClean="0">
                <a:cs typeface="B Zar" panose="00000400000000000000" pitchFamily="2" charset="-78"/>
              </a:rPr>
              <a:t>ارائه مشاوره اقتصادي</a:t>
            </a:r>
            <a:endParaRPr lang="fa-IR" sz="1200" dirty="0">
              <a:cs typeface="B Zar" panose="00000400000000000000" pitchFamily="2" charset="-78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3598" y="981788"/>
            <a:ext cx="997485" cy="83072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2960" y="5075901"/>
            <a:ext cx="1033020" cy="77669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009" y="2923505"/>
            <a:ext cx="1018556" cy="87670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907" y="5933354"/>
            <a:ext cx="776872" cy="800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4028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1632</TotalTime>
  <Words>302</Words>
  <Application>Microsoft Office PowerPoint</Application>
  <PresentationFormat>Widescreen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 Zar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MEHR1</cp:lastModifiedBy>
  <cp:revision>91</cp:revision>
  <dcterms:created xsi:type="dcterms:W3CDTF">2021-01-16T05:07:02Z</dcterms:created>
  <dcterms:modified xsi:type="dcterms:W3CDTF">2021-03-08T13:32:35Z</dcterms:modified>
</cp:coreProperties>
</file>