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6"/>
  </p:notesMasterIdLst>
  <p:sldIdLst>
    <p:sldId id="319" r:id="rId2"/>
    <p:sldId id="257" r:id="rId3"/>
    <p:sldId id="258" r:id="rId4"/>
    <p:sldId id="259" r:id="rId5"/>
    <p:sldId id="260" r:id="rId6"/>
    <p:sldId id="261" r:id="rId7"/>
    <p:sldId id="262" r:id="rId8"/>
    <p:sldId id="304" r:id="rId9"/>
    <p:sldId id="263" r:id="rId10"/>
    <p:sldId id="299" r:id="rId11"/>
    <p:sldId id="301" r:id="rId12"/>
    <p:sldId id="300" r:id="rId13"/>
    <p:sldId id="264" r:id="rId14"/>
    <p:sldId id="265" r:id="rId15"/>
    <p:sldId id="266" r:id="rId16"/>
    <p:sldId id="302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315" r:id="rId51"/>
    <p:sldId id="316" r:id="rId52"/>
    <p:sldId id="317" r:id="rId53"/>
    <p:sldId id="318" r:id="rId54"/>
    <p:sldId id="290" r:id="rId55"/>
    <p:sldId id="291" r:id="rId56"/>
    <p:sldId id="292" r:id="rId57"/>
    <p:sldId id="293" r:id="rId58"/>
    <p:sldId id="294" r:id="rId59"/>
    <p:sldId id="295" r:id="rId60"/>
    <p:sldId id="303" r:id="rId61"/>
    <p:sldId id="296" r:id="rId62"/>
    <p:sldId id="297" r:id="rId63"/>
    <p:sldId id="298" r:id="rId64"/>
    <p:sldId id="320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1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38967-8470-474C-8932-2562C0D2DC01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4257F-E435-4688-B8CA-23DEF436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0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6AD30-EBDC-4972-AA9B-07B93038421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925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A7F48-4330-49EB-87EF-0A8DB3B354E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900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5585B-E321-4C3D-9D95-CB9E8E3C214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775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C5251-82B6-4F60-B63B-ACFFBC3E310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420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D9B5A-03E7-4CC7-A88E-C5EC4D3BFAA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822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25EF6-3542-4D30-A407-29D7AB03C9D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281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12669-32B7-46FE-BA5C-489F95048B74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444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B25C5-EE90-4943-98C5-0A02BD2074BB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451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845AE-A955-456C-B608-FB77D1072D70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679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742ED7-3EBF-4CA0-AB4C-57B0815EE4F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140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F1FB8-5C31-45C1-A59A-310BB29248D3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63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19386E-4652-4BCD-82F6-151797241F5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732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27696-AF5F-462B-BF33-17B8076F7D6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036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BD4DE-CAE7-4C2F-AFBE-D22A3B73A047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525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F3185-DE1C-447B-A1BA-330A3069F64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232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6D2614-E6F7-4B76-B75F-023DD2DF3A6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544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5229F-ABF9-41D7-BF40-3A2AFE4BCD6D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553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99221-82B1-4245-AF1F-617A1B45A155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905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AF376-8FAA-45B6-89F1-AFFCEDD3BE3F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8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71995-70F2-4E2A-8F33-8C93502457B6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123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84718-A62B-4E2B-ADC4-0D262BB39C8B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5800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A86E1-9241-419C-BD64-CAACF59E977D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6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AFAE4-2C9B-4260-9EDF-C025C337D2C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3008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3E547-4243-4884-B559-148CA662203C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1340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FB3C0-E53E-4EFB-A91F-607437B487C4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9034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C6E1A-9194-4647-A6F7-CAEFBFD55165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0515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14C3A-F1E3-4404-B868-7F044B9A88E1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9807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224FD-C87A-428B-AB1F-4D2E8A220350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0100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6049F-DCE1-4B21-987C-CA6898E2A77F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5388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72A39-A4E6-4181-96FD-DC0048C5A7AB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7569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F2D45-08C1-4ACD-BDBF-7D039559B5E7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2902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C236D-0541-42FC-B412-1193064A4E28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71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32FE29-F634-440E-8271-DD5FE90DF99F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72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05F994-55E3-4A71-9A1F-645C9C84170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2093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1A8BA-D4CE-4654-9870-9A143052BD5F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5348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DE636-63AD-486A-AA68-CA4FD16CC3FF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3905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F266D-7E38-4CA7-A262-7AE3F0FA888A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19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470CD-352C-4D26-82A0-49369BD0366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8C1B8-9E33-4299-A8EB-DC2DDA92E39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694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A4A28-9381-44A6-9EB7-02EAED720BE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87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9AF47-CB65-4319-B94A-B902F1BD57E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471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3C0CE-D94B-42D3-ADFC-B87C65704F6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74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06D558A-20CC-422B-B3A7-4F126D685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CF0C660-BBC9-4CA0-9F97-7206A593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79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558A-20CC-422B-B3A7-4F126D685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660-BBC9-4CA0-9F97-7206A593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9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6D558A-20CC-422B-B3A7-4F126D685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F0C660-BBC9-4CA0-9F97-7206A593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6D558A-20CC-422B-B3A7-4F126D685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F0C660-BBC9-4CA0-9F97-7206A59310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5014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6D558A-20CC-422B-B3A7-4F126D685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F0C660-BBC9-4CA0-9F97-7206A593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17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558A-20CC-422B-B3A7-4F126D685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660-BBC9-4CA0-9F97-7206A593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22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558A-20CC-422B-B3A7-4F126D685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660-BBC9-4CA0-9F97-7206A593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28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558A-20CC-422B-B3A7-4F126D685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660-BBC9-4CA0-9F97-7206A593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2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6D558A-20CC-422B-B3A7-4F126D685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F0C660-BBC9-4CA0-9F97-7206A593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558A-20CC-422B-B3A7-4F126D685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660-BBC9-4CA0-9F97-7206A593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9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06D558A-20CC-422B-B3A7-4F126D685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CF0C660-BBC9-4CA0-9F97-7206A593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6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558A-20CC-422B-B3A7-4F126D685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660-BBC9-4CA0-9F97-7206A593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0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558A-20CC-422B-B3A7-4F126D685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660-BBC9-4CA0-9F97-7206A593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77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558A-20CC-422B-B3A7-4F126D685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660-BBC9-4CA0-9F97-7206A593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0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558A-20CC-422B-B3A7-4F126D685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660-BBC9-4CA0-9F97-7206A593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768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558A-20CC-422B-B3A7-4F126D685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660-BBC9-4CA0-9F97-7206A593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25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558A-20CC-422B-B3A7-4F126D685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C660-BBC9-4CA0-9F97-7206A593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3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D558A-20CC-422B-B3A7-4F126D685863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C660-BBC9-4CA0-9F97-7206A5931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3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9448800" cy="11176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Master : doctor </a:t>
            </a:r>
            <a:r>
              <a:rPr lang="en-US" sz="3200" dirty="0" err="1" smtClean="0"/>
              <a:t>Ketabi</a:t>
            </a:r>
            <a:endParaRPr lang="en-US" sz="3200" dirty="0" smtClean="0"/>
          </a:p>
          <a:p>
            <a:r>
              <a:rPr lang="en-US" dirty="0" smtClean="0"/>
              <a:t>Regulation by : </a:t>
            </a:r>
            <a:r>
              <a:rPr lang="en-US" dirty="0" err="1" smtClean="0"/>
              <a:t>mohammad</a:t>
            </a:r>
            <a:r>
              <a:rPr lang="en-US" dirty="0" smtClean="0"/>
              <a:t> </a:t>
            </a:r>
            <a:r>
              <a:rPr lang="en-US" dirty="0" err="1" smtClean="0"/>
              <a:t>amin</a:t>
            </a:r>
            <a:r>
              <a:rPr lang="en-US" dirty="0" smtClean="0"/>
              <a:t> </a:t>
            </a:r>
            <a:r>
              <a:rPr lang="en-US" dirty="0" err="1" smtClean="0"/>
              <a:t>Eghtesad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689499"/>
            <a:ext cx="9448800" cy="1825096"/>
          </a:xfrm>
        </p:spPr>
        <p:txBody>
          <a:bodyPr/>
          <a:lstStyle/>
          <a:p>
            <a:r>
              <a:rPr lang="en-US" dirty="0" smtClean="0"/>
              <a:t>Blood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5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533400"/>
            <a:ext cx="7793038" cy="1143000"/>
          </a:xfrm>
        </p:spPr>
        <p:txBody>
          <a:bodyPr/>
          <a:lstStyle/>
          <a:p>
            <a:r>
              <a:rPr lang="en-US" altLang="en-US" b="1"/>
              <a:t>Red Blood Cell Tests</a:t>
            </a:r>
            <a:endParaRPr lang="en-US" alt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09800"/>
            <a:ext cx="8382000" cy="3886200"/>
          </a:xfrm>
        </p:spPr>
        <p:txBody>
          <a:bodyPr>
            <a:normAutofit lnSpcReduction="10000"/>
          </a:bodyPr>
          <a:lstStyle/>
          <a:p>
            <a:r>
              <a:rPr lang="en-US" altLang="en-US" sz="3000" b="1" dirty="0"/>
              <a:t>Hematocrit (HCT): measures the % of blood volume taken up by RBC’s</a:t>
            </a:r>
          </a:p>
          <a:p>
            <a:r>
              <a:rPr lang="en-US" altLang="en-US" sz="3000" b="1" dirty="0"/>
              <a:t>Mean Corpuscular Volume (MCV): average volume (size) of RBC’s</a:t>
            </a:r>
          </a:p>
          <a:p>
            <a:r>
              <a:rPr lang="en-US" altLang="en-US" sz="3000" b="1" dirty="0"/>
              <a:t>Mean Corpuscular Hemoglobin (MCH):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000" b="1" dirty="0"/>
              <a:t>  </a:t>
            </a:r>
            <a:r>
              <a:rPr lang="en-US" altLang="en-US" sz="3000" b="1" dirty="0" err="1"/>
              <a:t>amt</a:t>
            </a:r>
            <a:r>
              <a:rPr lang="en-US" altLang="en-US" sz="3000" b="1" dirty="0"/>
              <a:t>/concentration of </a:t>
            </a:r>
            <a:r>
              <a:rPr lang="en-US" altLang="en-US" sz="3000" b="1" dirty="0" err="1"/>
              <a:t>hgb</a:t>
            </a:r>
            <a:r>
              <a:rPr lang="en-US" altLang="en-US" sz="3000" b="1" dirty="0"/>
              <a:t> in average cell</a:t>
            </a:r>
          </a:p>
          <a:p>
            <a:pPr>
              <a:buSzPct val="120000"/>
              <a:buFont typeface="Wingdings" panose="05000000000000000000" pitchFamily="2" charset="2"/>
              <a:buChar char="§"/>
            </a:pPr>
            <a:r>
              <a:rPr lang="en-US" altLang="en-US" sz="3000" b="1" dirty="0"/>
              <a:t>Platelets: help stop bleeding by forming clots.  Low </a:t>
            </a:r>
            <a:r>
              <a:rPr lang="en-US" altLang="en-US" sz="3000" b="1" dirty="0" err="1"/>
              <a:t>plt</a:t>
            </a:r>
            <a:r>
              <a:rPr lang="en-US" altLang="en-US" sz="3000" b="1" dirty="0"/>
              <a:t> count: thrombocytopenia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1746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 of MCV Result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MCV is important in classifying anemias</a:t>
            </a:r>
          </a:p>
          <a:p>
            <a:pPr lvl="1" eaLnBrk="1" hangingPunct="1"/>
            <a:r>
              <a:rPr lang="en-US" altLang="en-US" smtClean="0"/>
              <a:t>Normal MCV = normocytic anemia</a:t>
            </a:r>
          </a:p>
          <a:p>
            <a:pPr lvl="1" eaLnBrk="1" hangingPunct="1"/>
            <a:r>
              <a:rPr lang="en-US" altLang="en-US" smtClean="0"/>
              <a:t>Decreased MCV  = microcytic anemia</a:t>
            </a:r>
          </a:p>
          <a:p>
            <a:pPr lvl="1" eaLnBrk="1" hangingPunct="1"/>
            <a:r>
              <a:rPr lang="en-US" altLang="en-US" smtClean="0"/>
              <a:t>Increased MCV   = macrocytic anemia</a:t>
            </a:r>
          </a:p>
        </p:txBody>
      </p:sp>
    </p:spTree>
    <p:extLst>
      <p:ext uri="{BB962C8B-B14F-4D97-AF65-F5344CB8AC3E}">
        <p14:creationId xmlns:p14="http://schemas.microsoft.com/office/powerpoint/2010/main" val="4932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Hemoglobin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hemoglobin concentration is a measure of the amount of Hgb in the peripheral blood, which reflects the number of red blood cells in the blood</a:t>
            </a:r>
          </a:p>
          <a:p>
            <a:pPr lvl="1" eaLnBrk="1" hangingPunct="1"/>
            <a:r>
              <a:rPr lang="en-US" altLang="en-US" sz="2400"/>
              <a:t>Hgb constitutes over 90% of the red blood cells</a:t>
            </a:r>
          </a:p>
          <a:p>
            <a:pPr eaLnBrk="1" hangingPunct="1"/>
            <a:r>
              <a:rPr lang="en-US" altLang="en-US" sz="2800"/>
              <a:t>Decrease in Hgb concentration = </a:t>
            </a:r>
          </a:p>
          <a:p>
            <a:pPr lvl="1" eaLnBrk="1" hangingPunct="1"/>
            <a:r>
              <a:rPr lang="en-US" altLang="en-US" sz="2400"/>
              <a:t>anemia</a:t>
            </a:r>
          </a:p>
          <a:p>
            <a:pPr eaLnBrk="1" hangingPunct="1"/>
            <a:r>
              <a:rPr lang="en-US" altLang="en-US" sz="2800"/>
              <a:t>Increase in Hgb concentration = </a:t>
            </a:r>
          </a:p>
          <a:p>
            <a:pPr lvl="1" eaLnBrk="1" hangingPunct="1"/>
            <a:r>
              <a:rPr lang="en-US" altLang="en-US" sz="2400"/>
              <a:t>polycythemia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1579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Lab  tests used frequently by DDS</a:t>
            </a:r>
          </a:p>
          <a:p>
            <a:r>
              <a:rPr lang="en-US" altLang="en-US" dirty="0"/>
              <a:t>CBC : </a:t>
            </a:r>
            <a:r>
              <a:rPr lang="en-US" altLang="en-US" dirty="0">
                <a:solidFill>
                  <a:schemeClr val="tx2"/>
                </a:solidFill>
              </a:rPr>
              <a:t>mean corpuscular hemoglobin			( MCH)</a:t>
            </a:r>
            <a:endParaRPr lang="en-US" altLang="en-US" dirty="0"/>
          </a:p>
          <a:p>
            <a:r>
              <a:rPr lang="en-US" altLang="en-US" dirty="0"/>
              <a:t>Average </a:t>
            </a:r>
            <a:r>
              <a:rPr lang="en-US" altLang="en-US" dirty="0" err="1"/>
              <a:t>Hb</a:t>
            </a:r>
            <a:r>
              <a:rPr lang="en-US" altLang="en-US" dirty="0"/>
              <a:t> content of  each RBC </a:t>
            </a:r>
          </a:p>
          <a:p>
            <a:r>
              <a:rPr lang="en-US" altLang="en-US" dirty="0"/>
              <a:t>27-32 </a:t>
            </a:r>
            <a:r>
              <a:rPr lang="en-US" altLang="en-US" dirty="0" err="1"/>
              <a:t>pg</a:t>
            </a:r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Lab  tests used frequently by DDS</a:t>
            </a:r>
          </a:p>
          <a:p>
            <a:r>
              <a:rPr lang="en-US" altLang="en-US"/>
              <a:t>CBC : </a:t>
            </a:r>
            <a:r>
              <a:rPr lang="en-US" altLang="en-US">
                <a:solidFill>
                  <a:schemeClr val="tx2"/>
                </a:solidFill>
              </a:rPr>
              <a:t>erythrocyte sedimentation rate 		( ESR)= aggregated RBCs</a:t>
            </a:r>
            <a:endParaRPr lang="en-US" altLang="en-US"/>
          </a:p>
          <a:p>
            <a:r>
              <a:rPr lang="en-US" altLang="en-US"/>
              <a:t>WNL &lt; 20 mm/hr.</a:t>
            </a:r>
          </a:p>
          <a:p>
            <a:r>
              <a:rPr lang="en-US" altLang="en-US"/>
              <a:t>Inflammation</a:t>
            </a:r>
          </a:p>
          <a:p>
            <a:r>
              <a:rPr lang="en-US" altLang="en-US">
                <a:solidFill>
                  <a:schemeClr val="tx2"/>
                </a:solidFill>
              </a:rPr>
              <a:t>Increase= tissue destruction</a:t>
            </a:r>
          </a:p>
        </p:txBody>
      </p:sp>
    </p:spTree>
    <p:extLst>
      <p:ext uri="{BB962C8B-B14F-4D97-AF65-F5344CB8AC3E}">
        <p14:creationId xmlns:p14="http://schemas.microsoft.com/office/powerpoint/2010/main" val="29681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64" y="228600"/>
            <a:ext cx="7881937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6538" y="1066800"/>
            <a:ext cx="7891462" cy="4724400"/>
          </a:xfrm>
        </p:spPr>
        <p:txBody>
          <a:bodyPr/>
          <a:lstStyle/>
          <a:p>
            <a:r>
              <a:rPr lang="en-US" altLang="en-US"/>
              <a:t>Lab  tests used frequently by DDS</a:t>
            </a:r>
          </a:p>
          <a:p>
            <a:r>
              <a:rPr lang="en-US" altLang="en-US"/>
              <a:t>CBC : </a:t>
            </a:r>
            <a:r>
              <a:rPr lang="en-US" altLang="en-US">
                <a:solidFill>
                  <a:schemeClr val="tx2"/>
                </a:solidFill>
              </a:rPr>
              <a:t>WBC</a:t>
            </a:r>
          </a:p>
          <a:p>
            <a:r>
              <a:rPr lang="en-US" altLang="en-US"/>
              <a:t>5,000 - 10,000 / cc</a:t>
            </a:r>
          </a:p>
          <a:p>
            <a:r>
              <a:rPr lang="en-US" altLang="en-US">
                <a:solidFill>
                  <a:schemeClr val="tx2"/>
                </a:solidFill>
              </a:rPr>
              <a:t>Leukocytosis</a:t>
            </a:r>
            <a:r>
              <a:rPr lang="en-US" altLang="en-US"/>
              <a:t>= increased WBC 		infection, RF, allergies, necrosis, exercise, pregnancy, stress, drugs, LEUKEMIA</a:t>
            </a:r>
          </a:p>
          <a:p>
            <a:r>
              <a:rPr lang="en-US" altLang="en-US">
                <a:solidFill>
                  <a:schemeClr val="tx2"/>
                </a:solidFill>
              </a:rPr>
              <a:t>Leukopenia</a:t>
            </a:r>
            <a:r>
              <a:rPr lang="en-US" altLang="en-US"/>
              <a:t>=  decreased WBC				hypovolemia, early leukemia, drugs, 		radiation, blood dyscrasias</a:t>
            </a:r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White Blood Cell Count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count of the </a:t>
            </a:r>
            <a:r>
              <a:rPr lang="en-US" altLang="en-US" b="1" smtClean="0"/>
              <a:t>total </a:t>
            </a:r>
            <a:r>
              <a:rPr lang="en-US" altLang="en-US" smtClean="0"/>
              <a:t>WBC, or leukocyte, count in 1mm</a:t>
            </a:r>
            <a:r>
              <a:rPr lang="en-US" altLang="en-US" baseline="30000" smtClean="0"/>
              <a:t>3</a:t>
            </a:r>
            <a:r>
              <a:rPr lang="en-US" altLang="en-US" smtClean="0"/>
              <a:t> of peripheral blood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 decrease in the number of WBCs =</a:t>
            </a:r>
          </a:p>
          <a:p>
            <a:pPr lvl="1" eaLnBrk="1" hangingPunct="1"/>
            <a:r>
              <a:rPr lang="en-US" altLang="en-US" smtClean="0"/>
              <a:t>Leukopenia</a:t>
            </a:r>
          </a:p>
          <a:p>
            <a:pPr eaLnBrk="1" hangingPunct="1"/>
            <a:r>
              <a:rPr lang="en-US" altLang="en-US" smtClean="0"/>
              <a:t>An increase in the number of WBCs = </a:t>
            </a:r>
          </a:p>
          <a:p>
            <a:pPr lvl="1" eaLnBrk="1" hangingPunct="1"/>
            <a:r>
              <a:rPr lang="en-US" altLang="en-US" smtClean="0"/>
              <a:t>Leukocytosis</a:t>
            </a:r>
          </a:p>
        </p:txBody>
      </p:sp>
    </p:spTree>
    <p:extLst>
      <p:ext uri="{BB962C8B-B14F-4D97-AF65-F5344CB8AC3E}">
        <p14:creationId xmlns:p14="http://schemas.microsoft.com/office/powerpoint/2010/main" val="261071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6538" y="1066800"/>
            <a:ext cx="7891462" cy="4724400"/>
          </a:xfrm>
        </p:spPr>
        <p:txBody>
          <a:bodyPr/>
          <a:lstStyle/>
          <a:p>
            <a:r>
              <a:rPr lang="en-US" altLang="en-US"/>
              <a:t>Lab  tests used frequently by DDS</a:t>
            </a:r>
          </a:p>
          <a:p>
            <a:r>
              <a:rPr lang="en-US" altLang="en-US"/>
              <a:t>CBC : </a:t>
            </a:r>
            <a:r>
              <a:rPr lang="en-US" altLang="en-US">
                <a:solidFill>
                  <a:schemeClr val="tx2"/>
                </a:solidFill>
              </a:rPr>
              <a:t>differential WBC</a:t>
            </a:r>
          </a:p>
          <a:p>
            <a:r>
              <a:rPr lang="en-US" altLang="en-US"/>
              <a:t>Neutrophils( segmented) = 	50-70% Neutrophils( band) = 		  0- 5%</a:t>
            </a:r>
          </a:p>
          <a:p>
            <a:r>
              <a:rPr lang="en-US" altLang="en-US"/>
              <a:t>Lymphocytes		=		25-40%</a:t>
            </a:r>
          </a:p>
          <a:p>
            <a:r>
              <a:rPr lang="en-US" altLang="en-US"/>
              <a:t>Monocytes		=		  4-8%</a:t>
            </a:r>
          </a:p>
          <a:p>
            <a:r>
              <a:rPr lang="en-US" altLang="en-US"/>
              <a:t>Eosinophils		= 		  1- 4%</a:t>
            </a:r>
          </a:p>
          <a:p>
            <a:r>
              <a:rPr lang="en-US" altLang="en-US"/>
              <a:t>Basophils		= 		  0- 1%</a:t>
            </a:r>
          </a:p>
        </p:txBody>
      </p:sp>
    </p:spTree>
    <p:extLst>
      <p:ext uri="{BB962C8B-B14F-4D97-AF65-F5344CB8AC3E}">
        <p14:creationId xmlns:p14="http://schemas.microsoft.com/office/powerpoint/2010/main" val="387611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6538" y="838200"/>
            <a:ext cx="7891462" cy="4724400"/>
          </a:xfrm>
        </p:spPr>
        <p:txBody>
          <a:bodyPr/>
          <a:lstStyle/>
          <a:p>
            <a:r>
              <a:rPr lang="en-US" altLang="en-US"/>
              <a:t>Lab  tests used frequently by DDS</a:t>
            </a:r>
          </a:p>
          <a:p>
            <a:r>
              <a:rPr lang="en-US" altLang="en-US"/>
              <a:t>CBC : </a:t>
            </a:r>
            <a:r>
              <a:rPr lang="en-US" altLang="en-US">
                <a:solidFill>
                  <a:schemeClr val="tx2"/>
                </a:solidFill>
              </a:rPr>
              <a:t>differential WBC</a:t>
            </a:r>
          </a:p>
          <a:p>
            <a:r>
              <a:rPr lang="en-US" altLang="en-US">
                <a:solidFill>
                  <a:schemeClr val="tx2"/>
                </a:solidFill>
              </a:rPr>
              <a:t>LEUKEMIAS</a:t>
            </a:r>
          </a:p>
          <a:p>
            <a:r>
              <a:rPr lang="en-US" altLang="en-US"/>
              <a:t>Acute lymphocytic( lymphoblastic) leukemia</a:t>
            </a:r>
          </a:p>
          <a:p>
            <a:r>
              <a:rPr lang="en-US" altLang="en-US"/>
              <a:t>Acute myelogenous leukemia</a:t>
            </a:r>
          </a:p>
          <a:p>
            <a:r>
              <a:rPr lang="en-US" altLang="en-US"/>
              <a:t>Chronic lymphocytic( lymphoblastic) leukemia</a:t>
            </a:r>
          </a:p>
          <a:p>
            <a:r>
              <a:rPr lang="en-US" altLang="en-US"/>
              <a:t>Chronic myelogenous leukemia</a:t>
            </a:r>
          </a:p>
        </p:txBody>
      </p:sp>
    </p:spTree>
    <p:extLst>
      <p:ext uri="{BB962C8B-B14F-4D97-AF65-F5344CB8AC3E}">
        <p14:creationId xmlns:p14="http://schemas.microsoft.com/office/powerpoint/2010/main" val="37195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5334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6538" y="1676400"/>
            <a:ext cx="7891462" cy="4724400"/>
          </a:xfrm>
        </p:spPr>
        <p:txBody>
          <a:bodyPr/>
          <a:lstStyle/>
          <a:p>
            <a:r>
              <a:rPr lang="en-US" altLang="en-US"/>
              <a:t>Lab  tests used frequently by DDS</a:t>
            </a:r>
          </a:p>
          <a:p>
            <a:r>
              <a:rPr lang="en-US" altLang="en-US"/>
              <a:t>CBC : </a:t>
            </a:r>
            <a:r>
              <a:rPr lang="en-US" altLang="en-US">
                <a:solidFill>
                  <a:schemeClr val="tx2"/>
                </a:solidFill>
              </a:rPr>
              <a:t>differential WBC</a:t>
            </a:r>
          </a:p>
          <a:p>
            <a:r>
              <a:rPr lang="en-US" altLang="en-US">
                <a:solidFill>
                  <a:schemeClr val="tx2"/>
                </a:solidFill>
              </a:rPr>
              <a:t>LYMPHOMAS</a:t>
            </a:r>
          </a:p>
          <a:p>
            <a:r>
              <a:rPr lang="en-US" altLang="en-US"/>
              <a:t>Hodgkin’s, non- Hodgkin’s, Burkitt’s</a:t>
            </a:r>
          </a:p>
        </p:txBody>
      </p:sp>
    </p:spTree>
    <p:extLst>
      <p:ext uri="{BB962C8B-B14F-4D97-AF65-F5344CB8AC3E}">
        <p14:creationId xmlns:p14="http://schemas.microsoft.com/office/powerpoint/2010/main" val="40190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Lab  tests used frequently by DDS</a:t>
            </a:r>
          </a:p>
          <a:p>
            <a:endParaRPr lang="en-US" altLang="en-US" dirty="0"/>
          </a:p>
          <a:p>
            <a:r>
              <a:rPr lang="en-US" altLang="en-US" dirty="0"/>
              <a:t>CBC( complete blood count)	</a:t>
            </a:r>
          </a:p>
          <a:p>
            <a:pPr lvl="1"/>
            <a:r>
              <a:rPr lang="en-US" altLang="en-US" dirty="0"/>
              <a:t>Hemoglobin</a:t>
            </a:r>
          </a:p>
          <a:p>
            <a:pPr lvl="1"/>
            <a:r>
              <a:rPr lang="en-US" altLang="en-US" dirty="0"/>
              <a:t>Hematocrit</a:t>
            </a:r>
          </a:p>
          <a:p>
            <a:pPr lvl="1"/>
            <a:r>
              <a:rPr lang="en-US" altLang="en-US" dirty="0"/>
              <a:t>RBC, WBC</a:t>
            </a:r>
          </a:p>
          <a:p>
            <a:pPr lvl="1"/>
            <a:r>
              <a:rPr lang="en-US" altLang="en-US" dirty="0"/>
              <a:t>Differential WBC</a:t>
            </a:r>
          </a:p>
        </p:txBody>
      </p:sp>
    </p:spTree>
    <p:extLst>
      <p:ext uri="{BB962C8B-B14F-4D97-AF65-F5344CB8AC3E}">
        <p14:creationId xmlns:p14="http://schemas.microsoft.com/office/powerpoint/2010/main" val="23028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00200"/>
            <a:ext cx="7772400" cy="4114800"/>
          </a:xfrm>
        </p:spPr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Neutrophilic leukocytosis: 		</a:t>
            </a:r>
            <a:r>
              <a:rPr lang="en-US" altLang="en-US"/>
              <a:t>bacterial infections, inflammatory disorders, drug reactions, leukemia</a:t>
            </a:r>
          </a:p>
          <a:p>
            <a:r>
              <a:rPr lang="en-US" altLang="en-US">
                <a:solidFill>
                  <a:schemeClr val="tx2"/>
                </a:solidFill>
              </a:rPr>
              <a:t>Lymphocytosis: 					</a:t>
            </a:r>
            <a:r>
              <a:rPr lang="en-US" altLang="en-US"/>
              <a:t>	 bacterial infections, viral infections, leukemia</a:t>
            </a:r>
          </a:p>
          <a:p>
            <a:r>
              <a:rPr lang="en-US" altLang="en-US">
                <a:solidFill>
                  <a:schemeClr val="tx2"/>
                </a:solidFill>
              </a:rPr>
              <a:t>Eosinophilic leukocytosis: 			</a:t>
            </a:r>
            <a:r>
              <a:rPr lang="en-US" altLang="en-US"/>
              <a:t>	allergic reactions		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6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0"/>
            <a:ext cx="4737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Line 3"/>
          <p:cNvSpPr>
            <a:spLocks noChangeShapeType="1"/>
          </p:cNvSpPr>
          <p:nvPr/>
        </p:nvSpPr>
        <p:spPr bwMode="auto">
          <a:xfrm>
            <a:off x="4419600" y="2057400"/>
            <a:ext cx="0" cy="6096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4724400" y="3048000"/>
            <a:ext cx="0" cy="1066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5715000" y="2209800"/>
            <a:ext cx="0" cy="1981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5105400" y="4114800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5410200" y="4267200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7010400" y="4648200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6324600" y="1600200"/>
            <a:ext cx="0" cy="1066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>
            <a:off x="7620000" y="3429000"/>
            <a:ext cx="0" cy="1066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7239000" y="2209800"/>
            <a:ext cx="0" cy="1066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1" name="Line 13"/>
          <p:cNvSpPr>
            <a:spLocks noChangeShapeType="1"/>
          </p:cNvSpPr>
          <p:nvPr/>
        </p:nvSpPr>
        <p:spPr bwMode="auto">
          <a:xfrm>
            <a:off x="6096000" y="2590800"/>
            <a:ext cx="0" cy="1143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>
            <a:off x="6629400" y="2362200"/>
            <a:ext cx="0" cy="10668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>
            <a:off x="7924800" y="4495800"/>
            <a:ext cx="0" cy="533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BLOOD CHEMISTRY</a:t>
            </a:r>
          </a:p>
          <a:p>
            <a:r>
              <a:rPr lang="en-US" altLang="en-US"/>
              <a:t>SMA-12/60</a:t>
            </a:r>
          </a:p>
        </p:txBody>
      </p:sp>
    </p:spTree>
    <p:extLst>
      <p:ext uri="{BB962C8B-B14F-4D97-AF65-F5344CB8AC3E}">
        <p14:creationId xmlns:p14="http://schemas.microsoft.com/office/powerpoint/2010/main" val="23474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8101"/>
            <a:ext cx="8915400" cy="678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BLOOD CHEMISTRY</a:t>
            </a:r>
          </a:p>
          <a:p>
            <a:r>
              <a:rPr lang="en-US" altLang="en-US"/>
              <a:t>BONE METABOLISM</a:t>
            </a:r>
          </a:p>
          <a:p>
            <a:r>
              <a:rPr lang="en-US" altLang="en-US"/>
              <a:t>Calcium, Phosphorous, Alkaline phosphatase</a:t>
            </a:r>
          </a:p>
        </p:txBody>
      </p:sp>
    </p:spTree>
    <p:extLst>
      <p:ext uri="{BB962C8B-B14F-4D97-AF65-F5344CB8AC3E}">
        <p14:creationId xmlns:p14="http://schemas.microsoft.com/office/powerpoint/2010/main" val="22042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5614"/>
            <a:ext cx="74676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5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76400"/>
            <a:ext cx="7772400" cy="4114800"/>
          </a:xfrm>
        </p:spPr>
        <p:txBody>
          <a:bodyPr/>
          <a:lstStyle/>
          <a:p>
            <a:r>
              <a:rPr lang="en-US" altLang="en-US"/>
              <a:t>BLOOD CHEMISTRY</a:t>
            </a:r>
          </a:p>
          <a:p>
            <a:r>
              <a:rPr lang="en-US" altLang="en-US"/>
              <a:t>BONE METABOLISM</a:t>
            </a:r>
          </a:p>
          <a:p>
            <a:r>
              <a:rPr lang="en-US" altLang="en-US">
                <a:solidFill>
                  <a:schemeClr val="tx2"/>
                </a:solidFill>
              </a:rPr>
              <a:t>Calcium, Phosphorous, Alkaline phosphatase</a:t>
            </a:r>
            <a:endParaRPr lang="en-US" altLang="en-US"/>
          </a:p>
          <a:p>
            <a:r>
              <a:rPr lang="en-US" altLang="en-US"/>
              <a:t>Hyperparathyroidism, Multiple myeloma</a:t>
            </a:r>
          </a:p>
          <a:p>
            <a:r>
              <a:rPr lang="en-US" altLang="en-US"/>
              <a:t>Paget’s disease, fibrous dysplasia</a:t>
            </a:r>
          </a:p>
          <a:p>
            <a:r>
              <a:rPr lang="en-US" altLang="en-US"/>
              <a:t>Osteoporosis ,   Cancer</a:t>
            </a:r>
          </a:p>
        </p:txBody>
      </p:sp>
    </p:spTree>
    <p:extLst>
      <p:ext uri="{BB962C8B-B14F-4D97-AF65-F5344CB8AC3E}">
        <p14:creationId xmlns:p14="http://schemas.microsoft.com/office/powerpoint/2010/main" val="70585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76400"/>
            <a:ext cx="7772400" cy="4114800"/>
          </a:xfrm>
        </p:spPr>
        <p:txBody>
          <a:bodyPr/>
          <a:lstStyle/>
          <a:p>
            <a:r>
              <a:rPr lang="en-US" altLang="en-US"/>
              <a:t>BLOOD CHEMISTRY</a:t>
            </a:r>
          </a:p>
          <a:p>
            <a:r>
              <a:rPr lang="en-US" altLang="en-US"/>
              <a:t>BONE METABOLISM</a:t>
            </a:r>
          </a:p>
          <a:p>
            <a:r>
              <a:rPr lang="en-US" altLang="en-US">
                <a:solidFill>
                  <a:schemeClr val="tx2"/>
                </a:solidFill>
              </a:rPr>
              <a:t>Calcium</a:t>
            </a:r>
          </a:p>
          <a:p>
            <a:r>
              <a:rPr lang="en-US" altLang="en-US"/>
              <a:t>9.0-10.5 mg%</a:t>
            </a:r>
          </a:p>
          <a:p>
            <a:r>
              <a:rPr lang="en-US" altLang="en-US"/>
              <a:t>Hypocalcemia: hypoparathyroidism, Vit. D deficicency, preganancy, diuretics</a:t>
            </a:r>
          </a:p>
        </p:txBody>
      </p:sp>
    </p:spTree>
    <p:extLst>
      <p:ext uri="{BB962C8B-B14F-4D97-AF65-F5344CB8AC3E}">
        <p14:creationId xmlns:p14="http://schemas.microsoft.com/office/powerpoint/2010/main" val="32115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76400"/>
            <a:ext cx="7772400" cy="4114800"/>
          </a:xfrm>
        </p:spPr>
        <p:txBody>
          <a:bodyPr/>
          <a:lstStyle/>
          <a:p>
            <a:r>
              <a:rPr lang="en-US" altLang="en-US"/>
              <a:t>BLOOD CHEMISTRY</a:t>
            </a:r>
          </a:p>
          <a:p>
            <a:r>
              <a:rPr lang="en-US" altLang="en-US"/>
              <a:t>BONE METABOLISM</a:t>
            </a:r>
          </a:p>
          <a:p>
            <a:r>
              <a:rPr lang="en-US" altLang="en-US">
                <a:solidFill>
                  <a:schemeClr val="tx2"/>
                </a:solidFill>
              </a:rPr>
              <a:t>Phosphorus</a:t>
            </a:r>
          </a:p>
          <a:p>
            <a:r>
              <a:rPr lang="en-US" altLang="en-US"/>
              <a:t>3.0- 4.5 mg%</a:t>
            </a:r>
          </a:p>
          <a:p>
            <a:r>
              <a:rPr lang="en-US" altLang="en-US"/>
              <a:t>Hyperphosphatemia: hypoparathyroidism, renal disease, hyperthyroidism, hypervitaminoisis D</a:t>
            </a:r>
          </a:p>
          <a:p>
            <a:r>
              <a:rPr lang="en-US" altLang="en-US"/>
              <a:t>Hypophosphatemia: hyperparathyroidism, malabsorption,  Vit. D deficiency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6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76400"/>
            <a:ext cx="7772400" cy="4114800"/>
          </a:xfrm>
        </p:spPr>
        <p:txBody>
          <a:bodyPr/>
          <a:lstStyle/>
          <a:p>
            <a:r>
              <a:rPr lang="en-US" altLang="en-US"/>
              <a:t>BLOOD CHEMISTRY</a:t>
            </a:r>
          </a:p>
          <a:p>
            <a:r>
              <a:rPr lang="en-US" altLang="en-US"/>
              <a:t>BONE METABOLISM</a:t>
            </a:r>
          </a:p>
          <a:p>
            <a:r>
              <a:rPr lang="en-US" altLang="en-US">
                <a:solidFill>
                  <a:schemeClr val="tx2"/>
                </a:solidFill>
              </a:rPr>
              <a:t>Alkaline phosphatase</a:t>
            </a:r>
          </a:p>
          <a:p>
            <a:r>
              <a:rPr lang="en-US" altLang="en-US"/>
              <a:t>25 - 115 Units/L</a:t>
            </a:r>
          </a:p>
          <a:p>
            <a:r>
              <a:rPr lang="en-US" altLang="en-US"/>
              <a:t>Elevated: hyperparathyroidism, Paget’s, sarcomas, metastatic carcinoma, growth</a:t>
            </a:r>
          </a:p>
        </p:txBody>
      </p:sp>
    </p:spTree>
    <p:extLst>
      <p:ext uri="{BB962C8B-B14F-4D97-AF65-F5344CB8AC3E}">
        <p14:creationId xmlns:p14="http://schemas.microsoft.com/office/powerpoint/2010/main" val="35589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Lab  tests used frequently by DDS</a:t>
            </a:r>
          </a:p>
          <a:p>
            <a:endParaRPr lang="en-US" altLang="en-US"/>
          </a:p>
          <a:p>
            <a:r>
              <a:rPr lang="en-US" altLang="en-US"/>
              <a:t>Bleeding studies</a:t>
            </a:r>
          </a:p>
          <a:p>
            <a:pPr lvl="1"/>
            <a:r>
              <a:rPr lang="en-US" altLang="en-US"/>
              <a:t>PT( INR): Prothrombin Time</a:t>
            </a:r>
          </a:p>
          <a:p>
            <a:pPr lvl="1"/>
            <a:r>
              <a:rPr lang="en-US" altLang="en-US"/>
              <a:t>PTT ( INR): Partial Thromboplastin Time</a:t>
            </a:r>
          </a:p>
          <a:p>
            <a:pPr lvl="1"/>
            <a:r>
              <a:rPr lang="en-US" altLang="en-US"/>
              <a:t>BT: Bleeding time</a:t>
            </a:r>
          </a:p>
          <a:p>
            <a:pPr lvl="1"/>
            <a:r>
              <a:rPr lang="en-US" altLang="en-US"/>
              <a:t>Platelet count</a:t>
            </a:r>
          </a:p>
        </p:txBody>
      </p:sp>
    </p:spTree>
    <p:extLst>
      <p:ext uri="{BB962C8B-B14F-4D97-AF65-F5344CB8AC3E}">
        <p14:creationId xmlns:p14="http://schemas.microsoft.com/office/powerpoint/2010/main" val="26359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Sodium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Sodium is the major cation in the extracellular space where serum levels of approximately 140mmol/L exist</a:t>
            </a:r>
          </a:p>
          <a:p>
            <a:pPr lvl="1" eaLnBrk="1" hangingPunct="1"/>
            <a:r>
              <a:rPr lang="en-US" altLang="en-US" sz="2400"/>
              <a:t>Sodium salts are major determinants of extracellular osmolality.</a:t>
            </a:r>
          </a:p>
          <a:p>
            <a:pPr lvl="1" eaLnBrk="1" hangingPunct="1"/>
            <a:endParaRPr lang="en-US" altLang="en-US" sz="2400"/>
          </a:p>
          <a:p>
            <a:pPr eaLnBrk="1" hangingPunct="1"/>
            <a:r>
              <a:rPr lang="en-US" altLang="en-US" sz="2800"/>
              <a:t>Increased serum sodium level =</a:t>
            </a:r>
          </a:p>
          <a:p>
            <a:pPr lvl="1" eaLnBrk="1" hangingPunct="1"/>
            <a:r>
              <a:rPr lang="en-US" altLang="en-US" sz="2400"/>
              <a:t>Hypernatremia</a:t>
            </a:r>
          </a:p>
          <a:p>
            <a:pPr eaLnBrk="1" hangingPunct="1"/>
            <a:r>
              <a:rPr lang="en-US" altLang="en-US" sz="2800"/>
              <a:t>Decreased serum sodium level = </a:t>
            </a:r>
          </a:p>
          <a:p>
            <a:pPr lvl="1" eaLnBrk="1" hangingPunct="1"/>
            <a:r>
              <a:rPr lang="en-US" altLang="en-US" sz="2400"/>
              <a:t>Hyponatremia</a:t>
            </a:r>
          </a:p>
        </p:txBody>
      </p:sp>
    </p:spTree>
    <p:extLst>
      <p:ext uri="{BB962C8B-B14F-4D97-AF65-F5344CB8AC3E}">
        <p14:creationId xmlns:p14="http://schemas.microsoft.com/office/powerpoint/2010/main" val="324907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Potassium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Potassium is the major intracellular cation with levels of ~ 4 mmol/L found in serum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Elevated serum potassium level =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Hyperkalemia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Decreased serum potassium level =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Hypokalemia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*</a:t>
            </a:r>
            <a:r>
              <a:rPr lang="en-US" altLang="en-US" sz="2000"/>
              <a:t>note – if a specimen is hemolyzed (such as by traumatic venipuncture or drawing blood with a needle that is too small) potassium levels may be “falsely” elevated.  Why?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There are high concentrations of K in red blood cells.  If RBCs are lysed during phlebotomy, K is released into the serum resulting in elevated measured levels.</a:t>
            </a:r>
          </a:p>
        </p:txBody>
      </p:sp>
    </p:spTree>
    <p:extLst>
      <p:ext uri="{BB962C8B-B14F-4D97-AF65-F5344CB8AC3E}">
        <p14:creationId xmlns:p14="http://schemas.microsoft.com/office/powerpoint/2010/main" val="310908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Chloride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Chloride is the major extracellular anion with serum concentration of ~ 100 mmol/L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Hyperchloremia and hypochloremia are rarely isolated phenomena. </a:t>
            </a:r>
          </a:p>
          <a:p>
            <a:pPr lvl="1" eaLnBrk="1" hangingPunct="1"/>
            <a:r>
              <a:rPr lang="en-US" altLang="en-US" smtClean="0"/>
              <a:t> Usually they are part of shifts in sodium or bicarbonate to maintain electrical neutrality. </a:t>
            </a:r>
          </a:p>
        </p:txBody>
      </p:sp>
    </p:spTree>
    <p:extLst>
      <p:ext uri="{BB962C8B-B14F-4D97-AF65-F5344CB8AC3E}">
        <p14:creationId xmlns:p14="http://schemas.microsoft.com/office/powerpoint/2010/main" val="113876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Carbon Dioxide Content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carbon dioxide content (CO2) measures the H</a:t>
            </a:r>
            <a:r>
              <a:rPr lang="en-US" altLang="en-US" sz="2800" baseline="-25000"/>
              <a:t>2</a:t>
            </a:r>
            <a:r>
              <a:rPr lang="en-US" altLang="en-US" sz="2800"/>
              <a:t>CO</a:t>
            </a:r>
            <a:r>
              <a:rPr lang="en-US" altLang="en-US" sz="2800" baseline="-25000"/>
              <a:t>3</a:t>
            </a:r>
            <a:r>
              <a:rPr lang="en-US" altLang="en-US" sz="2800"/>
              <a:t>, dissolved CO</a:t>
            </a:r>
            <a:r>
              <a:rPr lang="en-US" altLang="en-US" sz="2800" baseline="-25000"/>
              <a:t>2</a:t>
            </a:r>
            <a:r>
              <a:rPr lang="en-US" altLang="en-US" sz="2800"/>
              <a:t> and bicarbonate ion (HCO</a:t>
            </a:r>
            <a:r>
              <a:rPr lang="en-US" altLang="en-US" sz="2800" baseline="-25000"/>
              <a:t>3</a:t>
            </a:r>
            <a:r>
              <a:rPr lang="en-US" altLang="en-US" sz="2800"/>
              <a:t>) that exists in the serum.</a:t>
            </a:r>
          </a:p>
          <a:p>
            <a:pPr eaLnBrk="1" hangingPunct="1"/>
            <a:r>
              <a:rPr lang="en-US" altLang="en-US" sz="2800"/>
              <a:t>Because the amounts of H</a:t>
            </a:r>
            <a:r>
              <a:rPr lang="en-US" altLang="en-US" sz="2800" baseline="-25000"/>
              <a:t>2</a:t>
            </a:r>
            <a:r>
              <a:rPr lang="en-US" altLang="en-US" sz="2800"/>
              <a:t>CO</a:t>
            </a:r>
            <a:r>
              <a:rPr lang="en-US" altLang="en-US" sz="2800" baseline="-25000"/>
              <a:t>3</a:t>
            </a:r>
            <a:r>
              <a:rPr lang="en-US" altLang="en-US" sz="2800"/>
              <a:t> and dissolved CO</a:t>
            </a:r>
            <a:r>
              <a:rPr lang="en-US" altLang="en-US" sz="2800" baseline="-25000"/>
              <a:t>2</a:t>
            </a:r>
            <a:r>
              <a:rPr lang="en-US" altLang="en-US" sz="2800"/>
              <a:t> in the serum are so small, the CO2 content is an indirect measure of the HCO</a:t>
            </a:r>
            <a:r>
              <a:rPr lang="en-US" altLang="en-US" sz="2800" baseline="-25000"/>
              <a:t>3</a:t>
            </a:r>
            <a:r>
              <a:rPr lang="en-US" altLang="en-US" sz="2800"/>
              <a:t> anion </a:t>
            </a:r>
          </a:p>
          <a:p>
            <a:pPr lvl="1" eaLnBrk="1" hangingPunct="1"/>
            <a:r>
              <a:rPr lang="en-US" altLang="en-US" sz="2400"/>
              <a:t>Therefore, clinicians most often refer to the CO2 measurement in the BMP as the “bicarbonate level” or “bicarb level”  </a:t>
            </a:r>
          </a:p>
        </p:txBody>
      </p:sp>
    </p:spTree>
    <p:extLst>
      <p:ext uri="{BB962C8B-B14F-4D97-AF65-F5344CB8AC3E}">
        <p14:creationId xmlns:p14="http://schemas.microsoft.com/office/powerpoint/2010/main" val="92877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Blood Urea Nitrogen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BUN measures the amount of urea nitrogen in the blood.	</a:t>
            </a:r>
          </a:p>
          <a:p>
            <a:pPr lvl="1" eaLnBrk="1" hangingPunct="1"/>
            <a:r>
              <a:rPr lang="en-US" altLang="en-US" sz="2400"/>
              <a:t>Urea is formed in the liver as the end product of protein metabolism and is transported to the kidneys for excretion. </a:t>
            </a:r>
          </a:p>
          <a:p>
            <a:pPr lvl="1" eaLnBrk="1" hangingPunct="1"/>
            <a:r>
              <a:rPr lang="en-US" altLang="en-US" sz="2400"/>
              <a:t>Nearly all renal diseases can cause an inadequate excretion of urea, which causes the blood concentration to rise above normal.</a:t>
            </a:r>
          </a:p>
          <a:p>
            <a:pPr lvl="1" eaLnBrk="1" hangingPunct="1"/>
            <a:r>
              <a:rPr lang="en-US" altLang="en-US" sz="2400"/>
              <a:t>The BUN is interpreted in conjunction with the creatinine test – these tests are referred to as “renal function studies”. </a:t>
            </a:r>
          </a:p>
        </p:txBody>
      </p:sp>
    </p:spTree>
    <p:extLst>
      <p:ext uri="{BB962C8B-B14F-4D97-AF65-F5344CB8AC3E}">
        <p14:creationId xmlns:p14="http://schemas.microsoft.com/office/powerpoint/2010/main" val="191300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Creatinine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creatinine test measures the amount of creatinine in the blood.</a:t>
            </a:r>
          </a:p>
          <a:p>
            <a:pPr lvl="1" eaLnBrk="1" hangingPunct="1"/>
            <a:r>
              <a:rPr lang="en-US" altLang="en-US" smtClean="0"/>
              <a:t>Creatinine is a catabolic product of creatine phosphate used in skeletal muscle contraction.</a:t>
            </a:r>
          </a:p>
          <a:p>
            <a:pPr lvl="1" eaLnBrk="1" hangingPunct="1"/>
            <a:r>
              <a:rPr lang="en-US" altLang="en-US" smtClean="0"/>
              <a:t>Creatinine, as with blood urea nitrogen, is excreted entirely by the kidneys and blood levels are therefore proportional to renal excretory function. </a:t>
            </a:r>
          </a:p>
        </p:txBody>
      </p:sp>
    </p:spTree>
    <p:extLst>
      <p:ext uri="{BB962C8B-B14F-4D97-AF65-F5344CB8AC3E}">
        <p14:creationId xmlns:p14="http://schemas.microsoft.com/office/powerpoint/2010/main" val="40074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Glucose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Plasma glucose levels should be evaluated in relation to a patient’s meal </a:t>
            </a:r>
          </a:p>
          <a:p>
            <a:pPr lvl="1" eaLnBrk="1" hangingPunct="1"/>
            <a:r>
              <a:rPr lang="en-US" altLang="en-US" smtClean="0"/>
              <a:t>i.e., postprandial vs fasting</a:t>
            </a:r>
          </a:p>
          <a:p>
            <a:pPr lvl="1" eaLnBrk="1" hangingPunct="1"/>
            <a:r>
              <a:rPr lang="en-US" altLang="en-US" smtClean="0"/>
              <a:t>Elevated glucose levels may also be indicative of diabetes mellitus</a:t>
            </a:r>
          </a:p>
          <a:p>
            <a:pPr eaLnBrk="1" hangingPunct="1"/>
            <a:r>
              <a:rPr lang="en-US" altLang="en-US" smtClean="0"/>
              <a:t>Glucose is the most commonly measured test in the laboratory</a:t>
            </a:r>
          </a:p>
        </p:txBody>
      </p:sp>
    </p:spTree>
    <p:extLst>
      <p:ext uri="{BB962C8B-B14F-4D97-AF65-F5344CB8AC3E}">
        <p14:creationId xmlns:p14="http://schemas.microsoft.com/office/powerpoint/2010/main" val="259540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Diagnosing Diabetes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criteria for the diagnosis of diabetes:</a:t>
            </a:r>
          </a:p>
          <a:p>
            <a:pPr lvl="1" eaLnBrk="1" hangingPunct="1"/>
            <a:r>
              <a:rPr lang="en-US" altLang="en-US" smtClean="0"/>
              <a:t>Fasting Plasma Glucose  ≥126 mg/dL </a:t>
            </a:r>
          </a:p>
          <a:p>
            <a:pPr lvl="1" eaLnBrk="1" hangingPunct="1"/>
            <a:r>
              <a:rPr lang="en-US" altLang="en-US" smtClean="0"/>
              <a:t>2 hour Post-Prandial Glucose  ≥200 mg/dl</a:t>
            </a:r>
          </a:p>
          <a:p>
            <a:pPr lvl="1" eaLnBrk="1" hangingPunct="1"/>
            <a:r>
              <a:rPr lang="en-US" altLang="en-US" smtClean="0"/>
              <a:t>Random Plasma Glucose  &gt;200 mg/dL in the presence of symptoms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Any one of these criteria must be repeated on subsequent testing of a new specimen 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348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Total Calcium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The total serum calcium is a measure of both</a:t>
            </a:r>
          </a:p>
          <a:p>
            <a:pPr lvl="1" eaLnBrk="1" hangingPunct="1"/>
            <a:r>
              <a:rPr lang="en-US" altLang="en-US" sz="2400"/>
              <a:t>Free (ionized) calcium</a:t>
            </a:r>
          </a:p>
          <a:p>
            <a:pPr lvl="1" eaLnBrk="1" hangingPunct="1"/>
            <a:r>
              <a:rPr lang="en-US" altLang="en-US" sz="2400"/>
              <a:t>Protein bound (usually to albumin) calcium</a:t>
            </a:r>
          </a:p>
          <a:p>
            <a:pPr lvl="1" eaLnBrk="1" hangingPunct="1"/>
            <a:endParaRPr lang="en-US" altLang="en-US" sz="2400"/>
          </a:p>
          <a:p>
            <a:pPr eaLnBrk="1" hangingPunct="1"/>
            <a:r>
              <a:rPr lang="en-US" altLang="en-US" sz="2800"/>
              <a:t>Therefore, the total serum calcium level is affected by changes in serum albumin</a:t>
            </a:r>
          </a:p>
          <a:p>
            <a:pPr lvl="1" eaLnBrk="1" hangingPunct="1"/>
            <a:r>
              <a:rPr lang="en-US" altLang="en-US" sz="2400"/>
              <a:t>As a rule of thumb, the total serum calcium level decreases by approximately 0.8mg for every 1gram decrease in the serum albumin level.</a:t>
            </a:r>
          </a:p>
          <a:p>
            <a:pPr lvl="1" eaLnBrk="1" hangingPunct="1"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29119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b="1"/>
              <a:t>BMP  as reported by  LUMC Lab in the EPIC EMR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000"/>
              <a:t>Component  		Value 	Flag 	Low 	High 	Units  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000"/>
              <a:t>SODIUM 		142 		136 	144 	MM/L 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000"/>
              <a:t>POTASSIUM 	3.9 		3.3 	5.1 	MM/L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000"/>
              <a:t>CHLORIDE  		107		98 	108	MM/L 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000"/>
              <a:t>CO2 		 27 		20 	32 	MM/L 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000"/>
              <a:t>BUN 		 10 		7 	22 	MG/DL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000"/>
              <a:t>CREATININE 	 0.80 		0.7 	1.5	MG/DL 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000"/>
              <a:t>GLUCOSE	 	 100 		70 	100 	MG/DL </a:t>
            </a:r>
          </a:p>
          <a:p>
            <a:pPr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en-US" sz="2000"/>
              <a:t>CALCIUM	 	 8.5	 L	8.9 	10.3	MG/DL</a:t>
            </a:r>
            <a:r>
              <a:rPr lang="en-US" altLang="en-US" sz="240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6552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Lab  tests used frequently by DDS</a:t>
            </a:r>
          </a:p>
          <a:p>
            <a:r>
              <a:rPr lang="en-US" altLang="en-US"/>
              <a:t>Fasting blood glucose					( 126 mg %)						Hb A </a:t>
            </a:r>
            <a:r>
              <a:rPr lang="en-US" altLang="en-US" sz="2400"/>
              <a:t>1 C</a:t>
            </a:r>
          </a:p>
          <a:p>
            <a:endParaRPr lang="en-US" altLang="en-US" sz="2400"/>
          </a:p>
          <a:p>
            <a:r>
              <a:rPr lang="en-US" altLang="en-US"/>
              <a:t>Infectious diseases:						HBV, HCV, HIV, other</a:t>
            </a:r>
            <a:r>
              <a:rPr lang="en-US" altLang="en-US" sz="2400"/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9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76400"/>
            <a:ext cx="7772400" cy="4114800"/>
          </a:xfrm>
        </p:spPr>
        <p:txBody>
          <a:bodyPr/>
          <a:lstStyle/>
          <a:p>
            <a:r>
              <a:rPr lang="en-US" altLang="en-US"/>
              <a:t>BLOOD CHEMISTRY</a:t>
            </a:r>
          </a:p>
          <a:p>
            <a:r>
              <a:rPr lang="en-US" altLang="en-US"/>
              <a:t>RENAL FUNCTION TESTS</a:t>
            </a:r>
          </a:p>
          <a:p>
            <a:r>
              <a:rPr lang="en-US" altLang="en-US">
                <a:solidFill>
                  <a:schemeClr val="tx2"/>
                </a:solidFill>
              </a:rPr>
              <a:t>BUN ( blood urea nitrogen)</a:t>
            </a:r>
          </a:p>
          <a:p>
            <a:r>
              <a:rPr lang="en-US" altLang="en-US">
                <a:solidFill>
                  <a:schemeClr val="tx2"/>
                </a:solidFill>
              </a:rPr>
              <a:t>Uric Acid</a:t>
            </a:r>
          </a:p>
          <a:p>
            <a:r>
              <a:rPr lang="en-US" altLang="en-US">
                <a:solidFill>
                  <a:schemeClr val="tx2"/>
                </a:solidFill>
              </a:rPr>
              <a:t>Creatinine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0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990600"/>
            <a:ext cx="7772400" cy="4114800"/>
          </a:xfrm>
        </p:spPr>
        <p:txBody>
          <a:bodyPr/>
          <a:lstStyle/>
          <a:p>
            <a:r>
              <a:rPr lang="en-US" altLang="en-US"/>
              <a:t>BLOOD CHEMISTRY</a:t>
            </a:r>
          </a:p>
          <a:p>
            <a:r>
              <a:rPr lang="en-US" altLang="en-US"/>
              <a:t>RENAL FUNCTION TESTS</a:t>
            </a:r>
          </a:p>
          <a:p>
            <a:r>
              <a:rPr lang="en-US" altLang="en-US">
                <a:solidFill>
                  <a:schemeClr val="tx2"/>
                </a:solidFill>
              </a:rPr>
              <a:t>BUN ( blood urea nitrogen)</a:t>
            </a:r>
          </a:p>
          <a:p>
            <a:r>
              <a:rPr lang="en-US" altLang="en-US"/>
              <a:t>8-18 mg%</a:t>
            </a:r>
          </a:p>
          <a:p>
            <a:r>
              <a:rPr lang="en-US" altLang="en-US">
                <a:solidFill>
                  <a:schemeClr val="tx2"/>
                </a:solidFill>
              </a:rPr>
              <a:t>Uric acid</a:t>
            </a:r>
          </a:p>
          <a:p>
            <a:r>
              <a:rPr lang="en-US" altLang="en-US"/>
              <a:t>2.4-7.5 mg %</a:t>
            </a:r>
          </a:p>
          <a:p>
            <a:r>
              <a:rPr lang="en-US" altLang="en-US"/>
              <a:t>Increased: Chronic renal failure, chemo-Tx, lymphoproliferative disease, gout , acidosis</a:t>
            </a:r>
          </a:p>
        </p:txBody>
      </p:sp>
    </p:spTree>
    <p:extLst>
      <p:ext uri="{BB962C8B-B14F-4D97-AF65-F5344CB8AC3E}">
        <p14:creationId xmlns:p14="http://schemas.microsoft.com/office/powerpoint/2010/main" val="3599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76400"/>
            <a:ext cx="7772400" cy="4114800"/>
          </a:xfrm>
        </p:spPr>
        <p:txBody>
          <a:bodyPr/>
          <a:lstStyle/>
          <a:p>
            <a:r>
              <a:rPr lang="en-US" altLang="en-US"/>
              <a:t>BLOOD CHEMISTRY</a:t>
            </a:r>
          </a:p>
          <a:p>
            <a:r>
              <a:rPr lang="en-US" altLang="en-US"/>
              <a:t>RENAL FUNCTION TESTS</a:t>
            </a:r>
          </a:p>
          <a:p>
            <a:r>
              <a:rPr lang="en-US" altLang="en-US">
                <a:solidFill>
                  <a:schemeClr val="tx2"/>
                </a:solidFill>
              </a:rPr>
              <a:t>Creatinine</a:t>
            </a:r>
          </a:p>
          <a:p>
            <a:r>
              <a:rPr lang="en-US" altLang="en-US"/>
              <a:t>0.6-1.2 mg%</a:t>
            </a:r>
          </a:p>
          <a:p>
            <a:r>
              <a:rPr lang="en-US" altLang="en-US"/>
              <a:t>Increased: Chronic renal failure, CHF, acromegaly, dehydration, diabetes, shock</a:t>
            </a:r>
          </a:p>
        </p:txBody>
      </p:sp>
    </p:spTree>
    <p:extLst>
      <p:ext uri="{BB962C8B-B14F-4D97-AF65-F5344CB8AC3E}">
        <p14:creationId xmlns:p14="http://schemas.microsoft.com/office/powerpoint/2010/main" val="20108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76400"/>
            <a:ext cx="7772400" cy="4114800"/>
          </a:xfrm>
        </p:spPr>
        <p:txBody>
          <a:bodyPr/>
          <a:lstStyle/>
          <a:p>
            <a:r>
              <a:rPr lang="en-US" altLang="en-US"/>
              <a:t>BLOOD CHEMISTRY</a:t>
            </a:r>
          </a:p>
          <a:p>
            <a:r>
              <a:rPr lang="en-US" altLang="en-US"/>
              <a:t>LIVER  FUNCTION TESTS</a:t>
            </a:r>
          </a:p>
          <a:p>
            <a:r>
              <a:rPr lang="en-US" altLang="en-US">
                <a:solidFill>
                  <a:schemeClr val="tx2"/>
                </a:solidFill>
              </a:rPr>
              <a:t>LDH: lactate dehydrogenase</a:t>
            </a:r>
          </a:p>
          <a:p>
            <a:r>
              <a:rPr lang="en-US" altLang="en-US">
                <a:solidFill>
                  <a:schemeClr val="tx2"/>
                </a:solidFill>
              </a:rPr>
              <a:t>AST: aspartate aminotransferase</a:t>
            </a:r>
          </a:p>
          <a:p>
            <a:r>
              <a:rPr lang="en-US" altLang="en-US">
                <a:solidFill>
                  <a:schemeClr val="tx2"/>
                </a:solidFill>
              </a:rPr>
              <a:t>ALT: alanine aminotransferase( SGPT)</a:t>
            </a:r>
          </a:p>
          <a:p>
            <a:r>
              <a:rPr lang="en-US" altLang="en-US">
                <a:solidFill>
                  <a:schemeClr val="tx2"/>
                </a:solidFill>
              </a:rPr>
              <a:t>Alkaline phosphatase</a:t>
            </a:r>
          </a:p>
          <a:p>
            <a:r>
              <a:rPr lang="en-US" altLang="en-US">
                <a:solidFill>
                  <a:schemeClr val="tx2"/>
                </a:solidFill>
              </a:rPr>
              <a:t>Bilirubin, Protein, Albumin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7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76400"/>
            <a:ext cx="7772400" cy="4114800"/>
          </a:xfrm>
        </p:spPr>
        <p:txBody>
          <a:bodyPr/>
          <a:lstStyle/>
          <a:p>
            <a:r>
              <a:rPr lang="en-US" altLang="en-US"/>
              <a:t>BLOOD CHEMISTRY</a:t>
            </a:r>
          </a:p>
          <a:p>
            <a:r>
              <a:rPr lang="en-US" altLang="en-US"/>
              <a:t>LIVER  FUNCTION TESTS</a:t>
            </a:r>
          </a:p>
          <a:p>
            <a:r>
              <a:rPr lang="en-US" altLang="en-US">
                <a:solidFill>
                  <a:schemeClr val="tx2"/>
                </a:solidFill>
              </a:rPr>
              <a:t>LDH: lactate dehydrogenase</a:t>
            </a:r>
          </a:p>
          <a:p>
            <a:r>
              <a:rPr lang="en-US" altLang="en-US"/>
              <a:t>50-240 Units/L</a:t>
            </a:r>
          </a:p>
          <a:p>
            <a:r>
              <a:rPr lang="en-US" altLang="en-US">
                <a:solidFill>
                  <a:schemeClr val="tx2"/>
                </a:solidFill>
              </a:rPr>
              <a:t>ALT</a:t>
            </a:r>
          </a:p>
          <a:p>
            <a:r>
              <a:rPr lang="en-US" altLang="en-US"/>
              <a:t>0-40 Units/L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20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76400"/>
            <a:ext cx="7772400" cy="4114800"/>
          </a:xfrm>
        </p:spPr>
        <p:txBody>
          <a:bodyPr/>
          <a:lstStyle/>
          <a:p>
            <a:r>
              <a:rPr lang="en-US" altLang="en-US"/>
              <a:t>BLOOD CHEMISTRY</a:t>
            </a:r>
          </a:p>
          <a:p>
            <a:r>
              <a:rPr lang="en-US" altLang="en-US"/>
              <a:t>LIVER  FUNCTION TESTS</a:t>
            </a:r>
          </a:p>
          <a:p>
            <a:r>
              <a:rPr lang="en-US" altLang="en-US">
                <a:solidFill>
                  <a:schemeClr val="tx2"/>
                </a:solidFill>
              </a:rPr>
              <a:t>LDH and ALT  increased:</a:t>
            </a:r>
          </a:p>
          <a:p>
            <a:r>
              <a:rPr lang="en-US" altLang="en-US"/>
              <a:t>MI, liver disease, mononucleosis, renal disease, anemia, pancreatitis, skeletal muscle damage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9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76400"/>
            <a:ext cx="7772400" cy="4114800"/>
          </a:xfrm>
        </p:spPr>
        <p:txBody>
          <a:bodyPr/>
          <a:lstStyle/>
          <a:p>
            <a:r>
              <a:rPr lang="en-US" altLang="en-US"/>
              <a:t>BLOOD CHEMISTRY</a:t>
            </a:r>
          </a:p>
          <a:p>
            <a:r>
              <a:rPr lang="en-US" altLang="en-US"/>
              <a:t>LIVER  FUNCTION TESTS</a:t>
            </a:r>
          </a:p>
          <a:p>
            <a:r>
              <a:rPr lang="en-US" altLang="en-US">
                <a:solidFill>
                  <a:schemeClr val="tx2"/>
                </a:solidFill>
              </a:rPr>
              <a:t>Bilirubin</a:t>
            </a:r>
          </a:p>
          <a:p>
            <a:r>
              <a:rPr lang="en-US" altLang="en-US"/>
              <a:t>02.-1.5 mg %</a:t>
            </a:r>
          </a:p>
          <a:p>
            <a:r>
              <a:rPr lang="en-US" altLang="en-US"/>
              <a:t>liver disease: hepatitis, cirrhosis, drug toxicities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9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76400"/>
            <a:ext cx="7772400" cy="4114800"/>
          </a:xfrm>
        </p:spPr>
        <p:txBody>
          <a:bodyPr/>
          <a:lstStyle/>
          <a:p>
            <a:r>
              <a:rPr lang="en-US" altLang="en-US"/>
              <a:t>BLOOD CHEMISTRY</a:t>
            </a:r>
          </a:p>
          <a:p>
            <a:r>
              <a:rPr lang="en-US" altLang="en-US"/>
              <a:t>LIVER  FUNCTION TESTS</a:t>
            </a:r>
          </a:p>
          <a:p>
            <a:r>
              <a:rPr lang="en-US" altLang="en-US">
                <a:solidFill>
                  <a:schemeClr val="tx2"/>
                </a:solidFill>
              </a:rPr>
              <a:t>Total protein</a:t>
            </a:r>
          </a:p>
          <a:p>
            <a:r>
              <a:rPr lang="en-US" altLang="en-US"/>
              <a:t>5.6-8.4 g %</a:t>
            </a:r>
          </a:p>
          <a:p>
            <a:r>
              <a:rPr lang="en-US" altLang="en-US">
                <a:solidFill>
                  <a:schemeClr val="tx2"/>
                </a:solidFill>
              </a:rPr>
              <a:t>Albumin</a:t>
            </a:r>
            <a:r>
              <a:rPr lang="en-US" altLang="en-US"/>
              <a:t>= 3.4- 5.4 g %</a:t>
            </a:r>
          </a:p>
          <a:p>
            <a:r>
              <a:rPr lang="en-US" altLang="en-US">
                <a:solidFill>
                  <a:schemeClr val="tx2"/>
                </a:solidFill>
              </a:rPr>
              <a:t>Globulins</a:t>
            </a:r>
            <a:r>
              <a:rPr lang="en-US" altLang="en-US"/>
              <a:t>= 2.2-3.0 g %</a:t>
            </a:r>
          </a:p>
          <a:p>
            <a:r>
              <a:rPr lang="en-US" altLang="en-US"/>
              <a:t>liver disease: cirrhosis, chronic infections,</a:t>
            </a:r>
          </a:p>
          <a:p>
            <a:r>
              <a:rPr lang="en-US" altLang="en-US"/>
              <a:t>Multiple myeloma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0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76400"/>
            <a:ext cx="7772400" cy="4114800"/>
          </a:xfrm>
        </p:spPr>
        <p:txBody>
          <a:bodyPr/>
          <a:lstStyle/>
          <a:p>
            <a:r>
              <a:rPr lang="en-US" altLang="en-US"/>
              <a:t>BLOOD CHEMISTRY</a:t>
            </a:r>
          </a:p>
          <a:p>
            <a:r>
              <a:rPr lang="en-US" altLang="en-US">
                <a:solidFill>
                  <a:schemeClr val="tx2"/>
                </a:solidFill>
              </a:rPr>
              <a:t>BLOOD GLUCOSE</a:t>
            </a:r>
            <a:endParaRPr lang="en-US" altLang="en-US"/>
          </a:p>
          <a:p>
            <a:r>
              <a:rPr lang="en-US" altLang="en-US"/>
              <a:t>70-100 mg %</a:t>
            </a:r>
          </a:p>
          <a:p>
            <a:r>
              <a:rPr lang="en-US" altLang="en-US"/>
              <a:t>Fasting &gt; 126 mg % = diabetes</a:t>
            </a:r>
          </a:p>
          <a:p>
            <a:r>
              <a:rPr lang="en-US" altLang="en-US"/>
              <a:t>Increased : corticosteroids, catecholamines, growth hormone, CHF, diuretics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76400"/>
            <a:ext cx="7772400" cy="4114800"/>
          </a:xfrm>
        </p:spPr>
        <p:txBody>
          <a:bodyPr/>
          <a:lstStyle/>
          <a:p>
            <a:r>
              <a:rPr lang="en-US" altLang="en-US"/>
              <a:t>BLOOD CHEMISTRY</a:t>
            </a:r>
          </a:p>
          <a:p>
            <a:r>
              <a:rPr lang="en-US" altLang="en-US">
                <a:solidFill>
                  <a:schemeClr val="tx2"/>
                </a:solidFill>
              </a:rPr>
              <a:t>SERUM CHOLESTEROL</a:t>
            </a:r>
          </a:p>
          <a:p>
            <a:r>
              <a:rPr lang="en-US" altLang="en-US"/>
              <a:t>&lt;200 mg %</a:t>
            </a:r>
          </a:p>
          <a:p>
            <a:r>
              <a:rPr lang="en-US" altLang="en-US"/>
              <a:t>Elevated : hypercholesterolemia risk for ASCVD( MI)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5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Lab  tests used frequently by DDS</a:t>
            </a:r>
          </a:p>
          <a:p>
            <a:endParaRPr lang="en-US" altLang="en-US"/>
          </a:p>
          <a:p>
            <a:r>
              <a:rPr lang="en-US" altLang="en-US">
                <a:solidFill>
                  <a:schemeClr val="tx2"/>
                </a:solidFill>
              </a:rPr>
              <a:t>DDS should have a working concept of WNL( range)</a:t>
            </a:r>
          </a:p>
          <a:p>
            <a:r>
              <a:rPr lang="en-US" altLang="en-US"/>
              <a:t>Errors in testing</a:t>
            </a:r>
          </a:p>
          <a:p>
            <a:r>
              <a:rPr lang="en-US" altLang="en-US">
                <a:solidFill>
                  <a:schemeClr val="tx2"/>
                </a:solidFill>
              </a:rPr>
              <a:t>Clinical scenario MOST IMPORTANT!</a:t>
            </a:r>
          </a:p>
          <a:p>
            <a:r>
              <a:rPr lang="en-US" altLang="en-US"/>
              <a:t>May need to repeat test in light of clinical impression</a:t>
            </a:r>
          </a:p>
        </p:txBody>
      </p:sp>
    </p:spTree>
    <p:extLst>
      <p:ext uri="{BB962C8B-B14F-4D97-AF65-F5344CB8AC3E}">
        <p14:creationId xmlns:p14="http://schemas.microsoft.com/office/powerpoint/2010/main" val="16544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Total Protein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Albumin and globulin constitute most of the protein within the body and are measured in the total protein test</a:t>
            </a:r>
          </a:p>
        </p:txBody>
      </p:sp>
    </p:spTree>
    <p:extLst>
      <p:ext uri="{BB962C8B-B14F-4D97-AF65-F5344CB8AC3E}">
        <p14:creationId xmlns:p14="http://schemas.microsoft.com/office/powerpoint/2010/main" val="18663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Albumin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Albumin comprises ~ 60% of the total protein within the extracellular portion of the blood (Hgb is the most abundant protein in whole blood and is intracellular)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Albumin’s major effect within the blood is to maintain colloid osmotic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Transports many important blood constituents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drugs, hormones, enzymes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Albumin is synthesized in the liver and therefore is a measure of hepatic function</a:t>
            </a:r>
          </a:p>
        </p:txBody>
      </p:sp>
    </p:spTree>
    <p:extLst>
      <p:ext uri="{BB962C8B-B14F-4D97-AF65-F5344CB8AC3E}">
        <p14:creationId xmlns:p14="http://schemas.microsoft.com/office/powerpoint/2010/main" val="104369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Alkaline Phosphatase </a:t>
            </a:r>
            <a:br>
              <a:rPr lang="en-US" altLang="en-US"/>
            </a:br>
            <a:r>
              <a:rPr lang="en-US" altLang="en-US"/>
              <a:t>(Alk Phos or ALP)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Alkaline phosphatase is an enzyme present in a number of tissues, including liver, bone, kidney, intestine, and placenta, each of which contains distinct isoenzyme forms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Isoenzymes are forms of an enzyme that catalyze the same reaction, but are slightly different in structure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The two major circulating alkaline phosphatase isoenzymes are bone and liver.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Therefore elevation in serum alkaline phosphatase is most commonly a reflection of liver or bone disorders.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mtClean="0"/>
              <a:t>Levels of alk phos are increased in both extrahepatic and intrahepatic obstructive biliary disease</a:t>
            </a:r>
          </a:p>
        </p:txBody>
      </p:sp>
    </p:spTree>
    <p:extLst>
      <p:ext uri="{BB962C8B-B14F-4D97-AF65-F5344CB8AC3E}">
        <p14:creationId xmlns:p14="http://schemas.microsoft.com/office/powerpoint/2010/main" val="372461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Bilirubin, Total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The total serum bilirubin level is the sum of the conjugated (direct) and unconjugated (indirect) bilirubin.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Normally the unconjugated bilirubin makes up 70-85% of the total bilirubin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Remember that bilirubin metabolism begins with the breakdown of red blood cells in the reticuloendothelial system and bilirubin metabolism continues in the liver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Elevation in total bilirubin may therefore be a reflection of any aberrations in bilirubin metabolism or increased levels of bilirubin production (such as hemolysis)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lvl="1" eaLnBrk="1" hangingPunct="1">
              <a:lnSpc>
                <a:spcPct val="80000"/>
              </a:lnSpc>
            </a:pPr>
            <a:endParaRPr lang="en-US" altLang="en-US" sz="2400"/>
          </a:p>
          <a:p>
            <a:pPr lvl="3" eaLnBrk="1" hangingPunct="1">
              <a:lnSpc>
                <a:spcPct val="80000"/>
              </a:lnSpc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6654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b">
            <a:normAutofit/>
          </a:bodyPr>
          <a:lstStyle/>
          <a:p>
            <a:r>
              <a:rPr lang="en-US" altLang="en-US"/>
              <a:t>Detection of the patient with bleeding problems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rmAutofit/>
          </a:bodyPr>
          <a:lstStyle/>
          <a:p>
            <a:r>
              <a:rPr lang="en-US" altLang="en-US" dirty="0"/>
              <a:t>Prothrombin time( PT ) or 			</a:t>
            </a:r>
            <a:r>
              <a:rPr lang="en-US" altLang="en-US" dirty="0">
                <a:solidFill>
                  <a:schemeClr val="tx2"/>
                </a:solidFill>
              </a:rPr>
              <a:t>International Normalized Ratio (INR)</a:t>
            </a:r>
            <a:endParaRPr lang="en-US" altLang="en-US" dirty="0"/>
          </a:p>
          <a:p>
            <a:r>
              <a:rPr lang="en-US" altLang="en-US" dirty="0"/>
              <a:t>Partial thromboplastin time (PTT)</a:t>
            </a:r>
          </a:p>
          <a:p>
            <a:r>
              <a:rPr lang="en-US" altLang="en-US" dirty="0"/>
              <a:t>Thrombin time (TT)</a:t>
            </a:r>
          </a:p>
          <a:p>
            <a:r>
              <a:rPr lang="en-US" altLang="en-US" dirty="0"/>
              <a:t>Bleeding time (BT)</a:t>
            </a:r>
          </a:p>
          <a:p>
            <a:r>
              <a:rPr lang="en-US" altLang="en-US" dirty="0"/>
              <a:t>Platelet count </a:t>
            </a:r>
          </a:p>
        </p:txBody>
      </p:sp>
    </p:spTree>
    <p:extLst>
      <p:ext uri="{BB962C8B-B14F-4D97-AF65-F5344CB8AC3E}">
        <p14:creationId xmlns:p14="http://schemas.microsoft.com/office/powerpoint/2010/main" val="1772945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b">
            <a:normAutofit/>
          </a:bodyPr>
          <a:lstStyle/>
          <a:p>
            <a:r>
              <a:rPr lang="en-US" altLang="en-US"/>
              <a:t>Prothrombin time (PT)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rmAutofit/>
          </a:bodyPr>
          <a:lstStyle/>
          <a:p>
            <a:r>
              <a:rPr lang="en-US" altLang="en-US"/>
              <a:t>activated by tissue thromboplastin	tests extrinsic and common pathways</a:t>
            </a:r>
          </a:p>
          <a:p>
            <a:r>
              <a:rPr lang="en-US" altLang="en-US"/>
              <a:t>run with a control ( variable with lab :  therefore: </a:t>
            </a:r>
            <a:r>
              <a:rPr lang="en-US" altLang="en-US">
                <a:solidFill>
                  <a:schemeClr val="tx2"/>
                </a:solidFill>
              </a:rPr>
              <a:t>INR</a:t>
            </a:r>
            <a:r>
              <a:rPr lang="en-US" altLang="en-US"/>
              <a:t>)</a:t>
            </a:r>
          </a:p>
          <a:p>
            <a:r>
              <a:rPr lang="en-US" altLang="en-US"/>
              <a:t>normal= 11-15 seconds</a:t>
            </a:r>
          </a:p>
          <a:p>
            <a:r>
              <a:rPr lang="en-US" altLang="en-US"/>
              <a:t>prolonged time = abnormal 				( significant for dentistry </a:t>
            </a:r>
            <a:r>
              <a:rPr lang="en-US" altLang="en-US">
                <a:solidFill>
                  <a:schemeClr val="tx2"/>
                </a:solidFill>
              </a:rPr>
              <a:t>&gt; 								2.5, 3.0, 3.5...)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12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533400"/>
            <a:ext cx="7772400" cy="1136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b">
            <a:normAutofit fontScale="90000"/>
          </a:bodyPr>
          <a:lstStyle/>
          <a:p>
            <a:r>
              <a:rPr lang="en-US" altLang="en-US"/>
              <a:t>Activated partial thromboplastin time (PTT)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981200"/>
            <a:ext cx="7772400" cy="4089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rmAutofit/>
          </a:bodyPr>
          <a:lstStyle/>
          <a:p>
            <a:r>
              <a:rPr lang="en-US" altLang="en-US"/>
              <a:t>Contact activator( kaolin)</a:t>
            </a:r>
          </a:p>
          <a:p>
            <a:r>
              <a:rPr lang="en-US" altLang="en-US"/>
              <a:t>tests the intrinsic and common pathways</a:t>
            </a:r>
          </a:p>
          <a:p>
            <a:r>
              <a:rPr lang="en-US" altLang="en-US"/>
              <a:t>run with a control</a:t>
            </a:r>
          </a:p>
          <a:p>
            <a:r>
              <a:rPr lang="en-US" altLang="en-US"/>
              <a:t>normal= 25-35 seconds</a:t>
            </a:r>
          </a:p>
          <a:p>
            <a:r>
              <a:rPr lang="en-US" altLang="en-US"/>
              <a:t>prolonged ( 2.5, 3.0, 3.5...)= abnormal</a:t>
            </a:r>
          </a:p>
        </p:txBody>
      </p:sp>
    </p:spTree>
    <p:extLst>
      <p:ext uri="{BB962C8B-B14F-4D97-AF65-F5344CB8AC3E}">
        <p14:creationId xmlns:p14="http://schemas.microsoft.com/office/powerpoint/2010/main" val="320353050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b">
            <a:normAutofit/>
          </a:bodyPr>
          <a:lstStyle/>
          <a:p>
            <a:r>
              <a:rPr lang="en-US" altLang="en-US"/>
              <a:t>Thrombin time(TT)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rmAutofit/>
          </a:bodyPr>
          <a:lstStyle/>
          <a:p>
            <a:r>
              <a:rPr lang="en-US" altLang="en-US"/>
              <a:t>activated by thrombin</a:t>
            </a:r>
          </a:p>
          <a:p>
            <a:r>
              <a:rPr lang="en-US" altLang="en-US"/>
              <a:t>tests the ability to form a solid clot</a:t>
            </a:r>
          </a:p>
          <a:p>
            <a:r>
              <a:rPr lang="en-US" altLang="en-US"/>
              <a:t>run with a control</a:t>
            </a:r>
          </a:p>
          <a:p>
            <a:r>
              <a:rPr lang="en-US" altLang="en-US"/>
              <a:t>normal= 9-13 seconds</a:t>
            </a:r>
          </a:p>
          <a:p>
            <a:r>
              <a:rPr lang="en-US" altLang="en-US"/>
              <a:t>prolonged( 2.5, 3.0, 3.5,...) = abnormal</a:t>
            </a:r>
          </a:p>
        </p:txBody>
      </p:sp>
    </p:spTree>
    <p:extLst>
      <p:ext uri="{BB962C8B-B14F-4D97-AF65-F5344CB8AC3E}">
        <p14:creationId xmlns:p14="http://schemas.microsoft.com/office/powerpoint/2010/main" val="219938779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b">
            <a:normAutofit/>
          </a:bodyPr>
          <a:lstStyle/>
          <a:p>
            <a:r>
              <a:rPr lang="en-US" altLang="en-US"/>
              <a:t>Ivy bleeding time (IBT)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rmAutofit/>
          </a:bodyPr>
          <a:lstStyle/>
          <a:p>
            <a:r>
              <a:rPr lang="en-US" altLang="en-US" dirty="0"/>
              <a:t>tests vascular and platelet status</a:t>
            </a:r>
          </a:p>
          <a:p>
            <a:r>
              <a:rPr lang="en-US" altLang="en-US" dirty="0"/>
              <a:t>Immediate factors in control of bleeding</a:t>
            </a:r>
          </a:p>
          <a:p>
            <a:r>
              <a:rPr lang="en-US" altLang="en-US" dirty="0"/>
              <a:t>normal = 1-6 minutes</a:t>
            </a:r>
          </a:p>
          <a:p>
            <a:r>
              <a:rPr lang="en-US" altLang="en-US" dirty="0"/>
              <a:t>abnormal = prolonged time</a:t>
            </a:r>
          </a:p>
        </p:txBody>
      </p:sp>
    </p:spTree>
    <p:extLst>
      <p:ext uri="{BB962C8B-B14F-4D97-AF65-F5344CB8AC3E}">
        <p14:creationId xmlns:p14="http://schemas.microsoft.com/office/powerpoint/2010/main" val="1996250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b">
            <a:normAutofit/>
          </a:bodyPr>
          <a:lstStyle/>
          <a:p>
            <a:r>
              <a:rPr lang="en-US" altLang="en-US" dirty="0"/>
              <a:t>Platelet count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rmAutofit/>
          </a:bodyPr>
          <a:lstStyle/>
          <a:p>
            <a:r>
              <a:rPr lang="en-US" altLang="en-US"/>
              <a:t>tests numbers of platelets present to form clot</a:t>
            </a:r>
          </a:p>
          <a:p>
            <a:r>
              <a:rPr lang="en-US" altLang="en-US"/>
              <a:t>normal= 140,000 to 400,000 / cc</a:t>
            </a:r>
          </a:p>
          <a:p>
            <a:r>
              <a:rPr lang="en-US" altLang="en-US"/>
              <a:t>bleeding problems &lt; 50,000/cc</a:t>
            </a:r>
          </a:p>
        </p:txBody>
      </p:sp>
    </p:spTree>
    <p:extLst>
      <p:ext uri="{BB962C8B-B14F-4D97-AF65-F5344CB8AC3E}">
        <p14:creationId xmlns:p14="http://schemas.microsoft.com/office/powerpoint/2010/main" val="415323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457200"/>
            <a:ext cx="7805738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371600"/>
            <a:ext cx="7772400" cy="4114800"/>
          </a:xfrm>
        </p:spPr>
        <p:txBody>
          <a:bodyPr/>
          <a:lstStyle/>
          <a:p>
            <a:r>
              <a:rPr lang="en-US" altLang="en-US"/>
              <a:t>Lab  tests used frequently by DDS</a:t>
            </a:r>
          </a:p>
          <a:p>
            <a:r>
              <a:rPr lang="en-US" altLang="en-US"/>
              <a:t>CBC : </a:t>
            </a:r>
            <a:r>
              <a:rPr lang="en-US" altLang="en-US">
                <a:solidFill>
                  <a:schemeClr val="tx2"/>
                </a:solidFill>
              </a:rPr>
              <a:t>RBC</a:t>
            </a:r>
          </a:p>
          <a:p>
            <a:r>
              <a:rPr lang="en-US" altLang="en-US"/>
              <a:t>4.6 - 6.2 million /cc- male</a:t>
            </a:r>
          </a:p>
          <a:p>
            <a:r>
              <a:rPr lang="en-US" altLang="en-US"/>
              <a:t>4.2 - 5.4 million/cc- female</a:t>
            </a:r>
          </a:p>
          <a:p>
            <a:r>
              <a:rPr lang="en-US" altLang="en-US">
                <a:solidFill>
                  <a:schemeClr val="tx2"/>
                </a:solidFill>
              </a:rPr>
              <a:t>Erythrocytopenia=Decrease= Anemias		Fe, B-12, folate, pernicious, sickle cell</a:t>
            </a:r>
          </a:p>
          <a:p>
            <a:r>
              <a:rPr lang="en-US" altLang="en-US">
                <a:solidFill>
                  <a:schemeClr val="tx2"/>
                </a:solidFill>
              </a:rPr>
              <a:t>Erythrocytosis= Increase= Polycythemia 		dehydration, infection-fever</a:t>
            </a:r>
          </a:p>
          <a:p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Platelet Count (PLT)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count of the number of platelets (thrombocytes) per cubic milliliter of blood</a:t>
            </a:r>
          </a:p>
          <a:p>
            <a:pPr lvl="1" eaLnBrk="1" hangingPunct="1"/>
            <a:r>
              <a:rPr lang="en-US" altLang="en-US" smtClean="0"/>
              <a:t>A decreased number of platelets =</a:t>
            </a:r>
          </a:p>
          <a:p>
            <a:pPr lvl="2" eaLnBrk="1" hangingPunct="1"/>
            <a:r>
              <a:rPr lang="en-US" altLang="en-US" smtClean="0"/>
              <a:t>Thrombocytopenia</a:t>
            </a:r>
          </a:p>
          <a:p>
            <a:pPr lvl="1" eaLnBrk="1" hangingPunct="1"/>
            <a:r>
              <a:rPr lang="en-US" altLang="en-US" smtClean="0"/>
              <a:t>An increased number of platelets =</a:t>
            </a:r>
          </a:p>
          <a:p>
            <a:pPr lvl="2" eaLnBrk="1" hangingPunct="1"/>
            <a:r>
              <a:rPr lang="en-US" altLang="en-US" smtClean="0"/>
              <a:t>Thrombocytosis</a:t>
            </a:r>
          </a:p>
        </p:txBody>
      </p:sp>
    </p:spTree>
    <p:extLst>
      <p:ext uri="{BB962C8B-B14F-4D97-AF65-F5344CB8AC3E}">
        <p14:creationId xmlns:p14="http://schemas.microsoft.com/office/powerpoint/2010/main" val="38500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b">
            <a:normAutofit/>
          </a:bodyPr>
          <a:lstStyle/>
          <a:p>
            <a:r>
              <a:rPr lang="en-US" altLang="en-US"/>
              <a:t>Thrombocytopenia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rmAutofit/>
          </a:bodyPr>
          <a:lstStyle/>
          <a:p>
            <a:r>
              <a:rPr lang="en-US" altLang="en-US"/>
              <a:t>platelet count ~ 50,000 ( with or without platelet replacement)</a:t>
            </a:r>
          </a:p>
          <a:p>
            <a:r>
              <a:rPr lang="en-US" altLang="en-US">
                <a:solidFill>
                  <a:schemeClr val="tx2"/>
                </a:solidFill>
              </a:rPr>
              <a:t>&lt; 50,000 = bleeding problem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83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b">
            <a:normAutofit/>
          </a:bodyPr>
          <a:lstStyle/>
          <a:p>
            <a:r>
              <a:rPr lang="en-US" altLang="en-US"/>
              <a:t>Bleeding disorders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>
            <a:normAutofit/>
          </a:bodyPr>
          <a:lstStyle/>
          <a:p>
            <a:r>
              <a:rPr lang="en-US" altLang="en-US"/>
              <a:t>Nonthrombocytopenic purpuras</a:t>
            </a:r>
          </a:p>
          <a:p>
            <a:pPr lvl="1"/>
            <a:r>
              <a:rPr lang="en-US" altLang="en-US"/>
              <a:t>vascular wall alterations</a:t>
            </a:r>
          </a:p>
          <a:p>
            <a:pPr lvl="1"/>
            <a:r>
              <a:rPr lang="en-US" altLang="en-US"/>
              <a:t>platelet function disorder</a:t>
            </a:r>
          </a:p>
          <a:p>
            <a:r>
              <a:rPr lang="en-US" altLang="en-US"/>
              <a:t>Thrombocytopenic purpuras</a:t>
            </a:r>
          </a:p>
          <a:p>
            <a:pPr lvl="1"/>
            <a:r>
              <a:rPr lang="en-US" altLang="en-US"/>
              <a:t>	Primary ( genetic)</a:t>
            </a:r>
          </a:p>
          <a:p>
            <a:pPr lvl="1"/>
            <a:r>
              <a:rPr lang="en-US" altLang="en-US"/>
              <a:t>secondary( acquired: drugs, diseases)</a:t>
            </a:r>
          </a:p>
          <a:p>
            <a:r>
              <a:rPr lang="en-US" altLang="en-US"/>
              <a:t>Disorders of coagulation</a:t>
            </a:r>
          </a:p>
          <a:p>
            <a:pPr lvl="1"/>
            <a:r>
              <a:rPr lang="en-US" altLang="en-US"/>
              <a:t>inherited, acquired		</a:t>
            </a:r>
          </a:p>
        </p:txBody>
      </p:sp>
    </p:spTree>
    <p:extLst>
      <p:ext uri="{BB962C8B-B14F-4D97-AF65-F5344CB8AC3E}">
        <p14:creationId xmlns:p14="http://schemas.microsoft.com/office/powerpoint/2010/main" val="1430246388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7772400" cy="1143000"/>
          </a:xfrm>
        </p:spPr>
        <p:txBody>
          <a:bodyPr/>
          <a:lstStyle/>
          <a:p>
            <a:r>
              <a:rPr lang="en-US" altLang="en-US"/>
              <a:t>Microbiological exam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143000"/>
            <a:ext cx="7772400" cy="4114800"/>
          </a:xfrm>
        </p:spPr>
        <p:txBody>
          <a:bodyPr/>
          <a:lstStyle/>
          <a:p>
            <a:r>
              <a:rPr lang="en-US" altLang="en-US"/>
              <a:t>Sample collection ( bacterial, fungal, etc.)</a:t>
            </a:r>
          </a:p>
          <a:p>
            <a:r>
              <a:rPr lang="en-US" altLang="en-US"/>
              <a:t>Lesion</a:t>
            </a:r>
          </a:p>
          <a:p>
            <a:r>
              <a:rPr lang="en-US" altLang="en-US"/>
              <a:t>Transport media</a:t>
            </a:r>
          </a:p>
          <a:p>
            <a:r>
              <a:rPr lang="en-US" altLang="en-US"/>
              <a:t>Clinical information: site, nature, differential diagnosis</a:t>
            </a:r>
          </a:p>
          <a:p>
            <a:r>
              <a:rPr lang="en-US" altLang="en-US"/>
              <a:t>ID organism</a:t>
            </a:r>
          </a:p>
          <a:p>
            <a:r>
              <a:rPr lang="en-US" altLang="en-US"/>
              <a:t>Antimicrobial sensitivity : long-term Rx, diabetes, immunosuppressed, refractory  to Tx</a:t>
            </a:r>
          </a:p>
          <a:p>
            <a:r>
              <a:rPr lang="en-US" altLang="en-US"/>
              <a:t>Closely follow course of TX</a:t>
            </a:r>
          </a:p>
        </p:txBody>
      </p:sp>
    </p:spTree>
    <p:extLst>
      <p:ext uri="{BB962C8B-B14F-4D97-AF65-F5344CB8AC3E}">
        <p14:creationId xmlns:p14="http://schemas.microsoft.com/office/powerpoint/2010/main" val="25840769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for your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Any question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8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Lab  tests used frequently by DDS</a:t>
            </a:r>
          </a:p>
          <a:p>
            <a:r>
              <a:rPr lang="en-US" altLang="en-US">
                <a:solidFill>
                  <a:schemeClr val="tx2"/>
                </a:solidFill>
              </a:rPr>
              <a:t>CBC : Hemoglobin ( Hb)</a:t>
            </a:r>
          </a:p>
          <a:p>
            <a:r>
              <a:rPr lang="en-US" altLang="en-US"/>
              <a:t>Oxygen-carrying capacity</a:t>
            </a:r>
          </a:p>
          <a:p>
            <a:r>
              <a:rPr lang="en-US" altLang="en-US"/>
              <a:t>13.5- 18.0 g/100cc	- males</a:t>
            </a:r>
          </a:p>
          <a:p>
            <a:r>
              <a:rPr lang="en-US" altLang="en-US"/>
              <a:t>11.5- 16.4 g/100cc - females</a:t>
            </a:r>
            <a:endParaRPr lang="en-US" altLang="en-US">
              <a:solidFill>
                <a:schemeClr val="tx2"/>
              </a:solidFill>
            </a:endParaRPr>
          </a:p>
          <a:p>
            <a:endParaRPr lang="en-US" alt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Common Clinical Uses of CBC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CBC demonstrates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Leukocytosis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Microcytic anemia with elevated red cell distribution width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Thrombocytopenia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During MHD you will learn disease processes that cause these aberations and develop differential diagnoses for them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Your skills in lab interpretion will develop as the course evolves and you work through your small group and lab cases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46885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laboratory testing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Lab  tests used frequently by DDS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CBC : Hematocrit ( </a:t>
            </a:r>
            <a:r>
              <a:rPr lang="en-US" altLang="en-US" dirty="0" err="1">
                <a:solidFill>
                  <a:schemeClr val="tx2"/>
                </a:solidFill>
              </a:rPr>
              <a:t>Hct</a:t>
            </a:r>
            <a:r>
              <a:rPr lang="en-US" altLang="en-US" dirty="0">
                <a:solidFill>
                  <a:schemeClr val="tx2"/>
                </a:solidFill>
              </a:rPr>
              <a:t>)</a:t>
            </a:r>
            <a:endParaRPr lang="en-US" altLang="en-US" dirty="0"/>
          </a:p>
          <a:p>
            <a:r>
              <a:rPr lang="en-US" altLang="en-US" dirty="0"/>
              <a:t>Volume of RBCs per 100 cc of blood</a:t>
            </a:r>
          </a:p>
          <a:p>
            <a:r>
              <a:rPr lang="en-US" altLang="en-US" dirty="0"/>
              <a:t>40 - 52 %	- males</a:t>
            </a:r>
          </a:p>
          <a:p>
            <a:r>
              <a:rPr lang="en-US" altLang="en-US" dirty="0"/>
              <a:t>35- 47 %	- females</a:t>
            </a:r>
            <a:endParaRPr lang="en-US" altLang="en-US" dirty="0">
              <a:solidFill>
                <a:schemeClr val="tx2"/>
              </a:solidFill>
            </a:endParaRPr>
          </a:p>
          <a:p>
            <a:endParaRPr lang="en-US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159</TotalTime>
  <Words>1954</Words>
  <Application>Microsoft Office PowerPoint</Application>
  <PresentationFormat>Widescreen</PresentationFormat>
  <Paragraphs>412</Paragraphs>
  <Slides>64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Century Gothic</vt:lpstr>
      <vt:lpstr>Wingdings</vt:lpstr>
      <vt:lpstr>Vapor Trail</vt:lpstr>
      <vt:lpstr>Blood test</vt:lpstr>
      <vt:lpstr>Clinical laboratory testing</vt:lpstr>
      <vt:lpstr>Clinical laboratory testing</vt:lpstr>
      <vt:lpstr>Clinical laboratory testing</vt:lpstr>
      <vt:lpstr>Clinical laboratory testing</vt:lpstr>
      <vt:lpstr>Clinical laboratory testing</vt:lpstr>
      <vt:lpstr>Clinical laboratory testing</vt:lpstr>
      <vt:lpstr>Common Clinical Uses of CBC</vt:lpstr>
      <vt:lpstr>Clinical laboratory testing</vt:lpstr>
      <vt:lpstr>Red Blood Cell Tests</vt:lpstr>
      <vt:lpstr>Use of MCV Result</vt:lpstr>
      <vt:lpstr>Hemoglobin</vt:lpstr>
      <vt:lpstr>Clinical laboratory testing</vt:lpstr>
      <vt:lpstr>Clinical laboratory testing</vt:lpstr>
      <vt:lpstr>Clinical laboratory testing</vt:lpstr>
      <vt:lpstr>White Blood Cell Count </vt:lpstr>
      <vt:lpstr>Clinical laboratory testing</vt:lpstr>
      <vt:lpstr>Clinical laboratory testing</vt:lpstr>
      <vt:lpstr>Clinical laboratory testing</vt:lpstr>
      <vt:lpstr>Clinical laboratory testing</vt:lpstr>
      <vt:lpstr>PowerPoint Presentation</vt:lpstr>
      <vt:lpstr>Clinical laboratory testing</vt:lpstr>
      <vt:lpstr>PowerPoint Presentation</vt:lpstr>
      <vt:lpstr>Clinical laboratory testing</vt:lpstr>
      <vt:lpstr>PowerPoint Presentation</vt:lpstr>
      <vt:lpstr>Clinical laboratory testing</vt:lpstr>
      <vt:lpstr>Clinical laboratory testing</vt:lpstr>
      <vt:lpstr>Clinical laboratory testing</vt:lpstr>
      <vt:lpstr>Clinical laboratory testing</vt:lpstr>
      <vt:lpstr>Sodium</vt:lpstr>
      <vt:lpstr>Potassium</vt:lpstr>
      <vt:lpstr>Chloride</vt:lpstr>
      <vt:lpstr>Carbon Dioxide Content</vt:lpstr>
      <vt:lpstr>Blood Urea Nitrogen</vt:lpstr>
      <vt:lpstr>Creatinine</vt:lpstr>
      <vt:lpstr>Glucose</vt:lpstr>
      <vt:lpstr>Diagnosing Diabetes</vt:lpstr>
      <vt:lpstr>Total Calcium</vt:lpstr>
      <vt:lpstr>BMP  as reported by  LUMC Lab in the EPIC EMR</vt:lpstr>
      <vt:lpstr>Clinical laboratory testing</vt:lpstr>
      <vt:lpstr>Clinical laboratory testing</vt:lpstr>
      <vt:lpstr>Clinical laboratory testing</vt:lpstr>
      <vt:lpstr>Clinical laboratory testing</vt:lpstr>
      <vt:lpstr>Clinical laboratory testing</vt:lpstr>
      <vt:lpstr>Clinical laboratory testing</vt:lpstr>
      <vt:lpstr>Clinical laboratory testing</vt:lpstr>
      <vt:lpstr>Clinical laboratory testing</vt:lpstr>
      <vt:lpstr>Clinical laboratory testing</vt:lpstr>
      <vt:lpstr>Clinical laboratory testing</vt:lpstr>
      <vt:lpstr>Total Protein</vt:lpstr>
      <vt:lpstr>Albumin</vt:lpstr>
      <vt:lpstr>Alkaline Phosphatase  (Alk Phos or ALP)</vt:lpstr>
      <vt:lpstr>Bilirubin, Total</vt:lpstr>
      <vt:lpstr>Detection of the patient with bleeding problems</vt:lpstr>
      <vt:lpstr>Prothrombin time (PT)</vt:lpstr>
      <vt:lpstr>Activated partial thromboplastin time (PTT)</vt:lpstr>
      <vt:lpstr>Thrombin time(TT)</vt:lpstr>
      <vt:lpstr>Ivy bleeding time (IBT)</vt:lpstr>
      <vt:lpstr>Platelet count</vt:lpstr>
      <vt:lpstr>Platelet Count (PLT)</vt:lpstr>
      <vt:lpstr>Thrombocytopenia</vt:lpstr>
      <vt:lpstr>Bleeding disorders</vt:lpstr>
      <vt:lpstr>Microbiological exam</vt:lpstr>
      <vt:lpstr>Thank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laboratory testing</dc:title>
  <dc:creator>MEHR1</dc:creator>
  <cp:lastModifiedBy>MEHR1</cp:lastModifiedBy>
  <cp:revision>4</cp:revision>
  <dcterms:created xsi:type="dcterms:W3CDTF">2016-12-04T16:19:36Z</dcterms:created>
  <dcterms:modified xsi:type="dcterms:W3CDTF">2016-12-05T05:40:14Z</dcterms:modified>
</cp:coreProperties>
</file>